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gvd1G4d0t67ur5PDXKI9undcRo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8FBE7B-9ACF-44F5-BF83-0039E02C7CB7}">
  <a:tblStyle styleId="{358FBE7B-9ACF-44F5-BF83-0039E02C7CB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92EBB9B-B66C-4DE6-A2D1-B0C13FF4587A}"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These are the photos of an iPhone attached to the detecting drone.</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We have attached using tapes, and the microphone is heading to the same direction of the filming camera.</a:t>
            </a:r>
            <a:endParaRPr b="0"/>
          </a:p>
          <a:p>
            <a:pPr indent="0" lvl="0" marL="0" rtl="0" algn="l">
              <a:spcBef>
                <a:spcPts val="0"/>
              </a:spcBef>
              <a:spcAft>
                <a:spcPts val="0"/>
              </a:spcAft>
              <a:buNone/>
            </a:pPr>
            <a:br>
              <a:rPr lang="en-US"/>
            </a:br>
            <a:endParaRPr/>
          </a:p>
        </p:txBody>
      </p:sp>
      <p:sp>
        <p:nvSpPr>
          <p:cNvPr id="302" name="Google Shape;30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The data was collected outdoor, in a wide field. The weather conditions for the data collected varied by day. The different weather conditions include windy, sunny, and foggy days. The pictures show the difference between the video data collected in a foggy day and a sunny day. </a:t>
            </a:r>
            <a:endParaRPr b="0"/>
          </a:p>
          <a:p>
            <a:pPr indent="0" lvl="0" marL="0" rtl="0" algn="l">
              <a:spcBef>
                <a:spcPts val="0"/>
              </a:spcBef>
              <a:spcAft>
                <a:spcPts val="0"/>
              </a:spcAft>
              <a:buNone/>
            </a:pPr>
            <a:br>
              <a:rPr lang="en-US"/>
            </a:br>
            <a:endParaRPr/>
          </a:p>
        </p:txBody>
      </p:sp>
      <p:sp>
        <p:nvSpPr>
          <p:cNvPr id="324" name="Google Shape;32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Here, this is the table that shows the overall statistical values of weather elements: temperature, wind speed, precipitation, and humidity.</a:t>
            </a:r>
            <a:endParaRPr b="0"/>
          </a:p>
          <a:p>
            <a:pPr indent="0" lvl="0" marL="0" rtl="0" algn="l">
              <a:spcBef>
                <a:spcPts val="0"/>
              </a:spcBef>
              <a:spcAft>
                <a:spcPts val="0"/>
              </a:spcAft>
              <a:buNone/>
            </a:pPr>
            <a:br>
              <a:rPr lang="en-US"/>
            </a:br>
            <a:endParaRPr/>
          </a:p>
        </p:txBody>
      </p:sp>
      <p:sp>
        <p:nvSpPr>
          <p:cNvPr id="339" name="Google Shape;33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This picture shows how the experiment went. The camera and the microphone were recording the target drone’s sound and image to detect the target drone.</a:t>
            </a:r>
            <a:endParaRPr b="0"/>
          </a:p>
          <a:p>
            <a:pPr indent="0" lvl="0" marL="0" rtl="0" algn="l">
              <a:spcBef>
                <a:spcPts val="0"/>
              </a:spcBef>
              <a:spcAft>
                <a:spcPts val="0"/>
              </a:spcAft>
              <a:buNone/>
            </a:pPr>
            <a:br>
              <a:rPr lang="en-US"/>
            </a:br>
            <a:endParaRPr/>
          </a:p>
        </p:txBody>
      </p:sp>
      <p:sp>
        <p:nvSpPr>
          <p:cNvPr id="349" name="Google Shape;34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For the evaluation, three methods are used for this project.</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1: Acoustic-based</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2: Vision-based</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3: the decision fusion of Acoustic and Vision-based</a:t>
            </a:r>
            <a:endParaRPr b="0"/>
          </a:p>
          <a:p>
            <a:pPr indent="0" lvl="0" marL="0" rtl="0" algn="l">
              <a:spcBef>
                <a:spcPts val="0"/>
              </a:spcBef>
              <a:spcAft>
                <a:spcPts val="0"/>
              </a:spcAft>
              <a:buNone/>
            </a:pPr>
            <a:br>
              <a:rPr b="0" lang="en-US"/>
            </a:br>
            <a:r>
              <a:rPr b="0" i="0" lang="en-US" sz="1200" u="none" strike="noStrike">
                <a:solidFill>
                  <a:schemeClr val="dk1"/>
                </a:solidFill>
                <a:latin typeface="Malgun Gothic"/>
                <a:ea typeface="Malgun Gothic"/>
                <a:cs typeface="Malgun Gothic"/>
                <a:sym typeface="Malgun Gothic"/>
              </a:rPr>
              <a:t>We predicted that the method of  decision fusion of both features will show the highest performance(accuracy) among those three methods.</a:t>
            </a:r>
            <a:endParaRPr b="0"/>
          </a:p>
          <a:p>
            <a:pPr indent="0" lvl="0" marL="0" rtl="0" algn="l">
              <a:spcBef>
                <a:spcPts val="0"/>
              </a:spcBef>
              <a:spcAft>
                <a:spcPts val="0"/>
              </a:spcAft>
              <a:buNone/>
            </a:pPr>
            <a:br>
              <a:rPr lang="en-US"/>
            </a:br>
            <a:endParaRPr/>
          </a:p>
        </p:txBody>
      </p:sp>
      <p:sp>
        <p:nvSpPr>
          <p:cNvPr id="386" name="Google Shape;38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dataset for no drone and drone were equally collected throughout the project.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total number of data were split into a ratio of 9 : 1. 90% for training, and 10% for testing the trained model.</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br>
              <a:rPr b="0" lang="en-US"/>
            </a:br>
            <a:br>
              <a:rPr b="0" lang="en-US"/>
            </a:br>
            <a:endParaRPr/>
          </a:p>
        </p:txBody>
      </p:sp>
      <p:sp>
        <p:nvSpPr>
          <p:cNvPr id="433" name="Google Shape;43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4320eb373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14320eb3736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overall process of audio shown in the slide. First, the raw audio files are segmented into 1 second of wav file. Then, from the 1 second wav file, features are extracted using MFCC(mel frequency cepstral coefficient). Finally, with the feature extracted, the features are trained with CNN model in deep learning.</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6" name="Google Shape;456;g14320eb3736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So, the data are split into 1 seconds.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469" name="Google Shape;46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The datasets were extracted using mel frequency cepstral coefficients as know as MFCC.</a:t>
            </a:r>
            <a:endParaRPr/>
          </a:p>
          <a:p>
            <a:pPr indent="0" lvl="0" marL="0" rtl="0" algn="l">
              <a:spcBef>
                <a:spcPts val="0"/>
              </a:spcBef>
              <a:spcAft>
                <a:spcPts val="0"/>
              </a:spcAft>
              <a:buClr>
                <a:schemeClr val="dk1"/>
              </a:buClr>
              <a:buFont typeface="Arial"/>
              <a:buNone/>
            </a:pPr>
            <a:r>
              <a:rPr lang="en-US"/>
              <a:t>Each dataset is 2D.</a:t>
            </a:r>
            <a:endParaRPr/>
          </a:p>
          <a:p>
            <a:pPr indent="0" lvl="0" marL="0" rtl="0" algn="l">
              <a:spcBef>
                <a:spcPts val="0"/>
              </a:spcBef>
              <a:spcAft>
                <a:spcPts val="0"/>
              </a:spcAft>
              <a:buClr>
                <a:schemeClr val="dk1"/>
              </a:buClr>
              <a:buFont typeface="Arial"/>
              <a:buNone/>
            </a:pPr>
            <a:br>
              <a:rPr lang="en-US"/>
            </a:br>
            <a:r>
              <a:rPr lang="en-US"/>
              <a:t>The X axis is a feature that we already got using MFCC, and Y axis is a time.</a:t>
            </a:r>
            <a:endParaRPr/>
          </a:p>
          <a:p>
            <a:pPr indent="0" lvl="0" marL="0" rtl="0" algn="l">
              <a:spcBef>
                <a:spcPts val="0"/>
              </a:spcBef>
              <a:spcAft>
                <a:spcPts val="0"/>
              </a:spcAft>
              <a:buClr>
                <a:schemeClr val="dk1"/>
              </a:buClr>
              <a:buFont typeface="Arial"/>
              <a:buNone/>
            </a:pPr>
            <a:br>
              <a:rPr lang="en-US"/>
            </a:br>
            <a:r>
              <a:rPr lang="en-US"/>
              <a:t>The 1-second audio file extracts 3018 samples.</a:t>
            </a:r>
            <a:endParaRPr/>
          </a:p>
          <a:p>
            <a:pPr indent="0" lvl="0" marL="0" rtl="0" algn="l">
              <a:spcBef>
                <a:spcPts val="0"/>
              </a:spcBef>
              <a:spcAft>
                <a:spcPts val="0"/>
              </a:spcAft>
              <a:buClr>
                <a:schemeClr val="dk1"/>
              </a:buClr>
              <a:buFont typeface="Arial"/>
              <a:buNone/>
            </a:pPr>
            <a:br>
              <a:rPr lang="en-US"/>
            </a:br>
            <a:r>
              <a:rPr lang="en-US"/>
              <a:t>The number of feature is 20, as 20 is a default number in MFCC library when extracting features.</a:t>
            </a:r>
            <a:endParaRPr/>
          </a:p>
          <a:p>
            <a:pPr indent="0" lvl="0" marL="0" rtl="0" algn="l">
              <a:spcBef>
                <a:spcPts val="0"/>
              </a:spcBef>
              <a:spcAft>
                <a:spcPts val="0"/>
              </a:spcAft>
              <a:buClr>
                <a:schemeClr val="dk1"/>
              </a:buClr>
              <a:buFont typeface="Arial"/>
              <a:buNone/>
            </a:pPr>
            <a:r>
              <a:rPr lang="en-US"/>
              <a:t>We also have tried 40 for the number of MFCC features.</a:t>
            </a:r>
            <a:endParaRPr/>
          </a:p>
        </p:txBody>
      </p:sp>
      <p:sp>
        <p:nvSpPr>
          <p:cNvPr id="492" name="Google Shape;49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These are the extracted mfcc feature maps for drone data and no drone data. As you can see in the images, it is easy to see the difference between those two. It shows that the detecting drone is able to classify the sound of the target drone while flying two drones at the same time.</a:t>
            </a:r>
            <a:endParaRPr b="0"/>
          </a:p>
          <a:p>
            <a:pPr indent="0" lvl="0" marL="0" rtl="0" algn="l">
              <a:spcBef>
                <a:spcPts val="0"/>
              </a:spcBef>
              <a:spcAft>
                <a:spcPts val="0"/>
              </a:spcAft>
              <a:buNone/>
            </a:pPr>
            <a:br>
              <a:rPr lang="en-US"/>
            </a:br>
            <a:endParaRPr/>
          </a:p>
        </p:txBody>
      </p:sp>
      <p:sp>
        <p:nvSpPr>
          <p:cNvPr id="511" name="Google Shape;51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Then, this is our CNN model summary.</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5" name="Google Shape;52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4320eb3736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g14320eb3736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Then, this is our CNN model summary.</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5" name="Google Shape;535;g14320eb3736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In the experiment, the trained CNN model using 5-fold validation was able to classify drone and no drone data with showing an accuracy of 82.14% and a consistent decrease in the loss</a:t>
            </a:r>
            <a:endParaRPr b="0"/>
          </a:p>
          <a:p>
            <a:pPr indent="0" lvl="0" marL="0" rtl="0" algn="l">
              <a:spcBef>
                <a:spcPts val="0"/>
              </a:spcBef>
              <a:spcAft>
                <a:spcPts val="0"/>
              </a:spcAft>
              <a:buNone/>
            </a:pPr>
            <a:br>
              <a:rPr lang="en-US"/>
            </a:br>
            <a:endParaRPr/>
          </a:p>
        </p:txBody>
      </p:sp>
      <p:sp>
        <p:nvSpPr>
          <p:cNvPr id="555" name="Google Shape;55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4320eb373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g14320eb3736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endParaRPr/>
          </a:p>
        </p:txBody>
      </p:sp>
      <p:sp>
        <p:nvSpPr>
          <p:cNvPr id="566" name="Google Shape;566;g14320eb3736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4320eb3736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g14320eb3736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4320eb3736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g14320eb3736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These are our team members, and Dongwhan is our team leader.</a:t>
            </a:r>
            <a:endParaRPr b="0"/>
          </a:p>
          <a:p>
            <a:pPr indent="0" lvl="0" marL="0" rtl="0" algn="l">
              <a:spcBef>
                <a:spcPts val="0"/>
              </a:spcBef>
              <a:spcAft>
                <a:spcPts val="0"/>
              </a:spcAft>
              <a:buNone/>
            </a:pPr>
            <a:br>
              <a:rPr lang="en-US"/>
            </a:br>
            <a:endParaRPr/>
          </a:p>
        </p:txBody>
      </p:sp>
      <p:sp>
        <p:nvSpPr>
          <p:cNvPr id="120" name="Google Shape;12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4320eb3736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g14320eb3736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If UAVs were to collide in the air, collisions can cause bigger accidents than that of land-based vehicles. For this reason, it is requisitve to possess an effective CAS to reduce collisions between UAVs. For a CAS, various methods exist to detect and avoid target UAVs.</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 </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In this area, diverse methods on CAS are discussed. CAS is sectioned into two sections: object detection and collision avoidance approach. Furthermore, two different types of sensors are used in CAS, which are active sensors consist of sonar, LiDAR, and radar, and the passive sensors include visual camera and infrared (IR) camera.</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Although passive sensors have a such limitation of being impacted by the weather condition, it is beneficial in many perspectives, which are small, light-weight, lower consumption, and easy to install on UAVs.</a:t>
            </a:r>
            <a:endParaRPr b="0"/>
          </a:p>
          <a:p>
            <a:pPr indent="0" lvl="0" marL="0" rtl="0" algn="l">
              <a:spcBef>
                <a:spcPts val="0"/>
              </a:spcBef>
              <a:spcAft>
                <a:spcPts val="0"/>
              </a:spcAft>
              <a:buNone/>
            </a:pPr>
            <a:br>
              <a:rPr b="0" lang="en-US"/>
            </a:br>
            <a:r>
              <a:rPr b="0" i="0" lang="en-US" sz="1200" u="none" strike="noStrike">
                <a:solidFill>
                  <a:schemeClr val="dk1"/>
                </a:solidFill>
                <a:latin typeface="Malgun Gothic"/>
                <a:ea typeface="Malgun Gothic"/>
                <a:cs typeface="Malgun Gothic"/>
                <a:sym typeface="Malgun Gothic"/>
              </a:rPr>
              <a:t>Collision Avoidance approaches have four methods: geometric, force-field, optimized, and sense and avoid. From those methods, the sense and avoid system is appropriate to apply under dynamic environments, since this method has a fast reaction speed. For this project, we are aiming to illustrate a sense and avoid technology based on computer vision and acoustic signals.</a:t>
            </a:r>
            <a:endParaRPr b="0"/>
          </a:p>
          <a:p>
            <a:pPr indent="0" lvl="0" marL="0" rtl="0" algn="l">
              <a:spcBef>
                <a:spcPts val="0"/>
              </a:spcBef>
              <a:spcAft>
                <a:spcPts val="0"/>
              </a:spcAft>
              <a:buNone/>
            </a:pPr>
            <a:br>
              <a:rPr lang="en-US"/>
            </a:br>
            <a:endParaRPr/>
          </a:p>
        </p:txBody>
      </p:sp>
      <p:sp>
        <p:nvSpPr>
          <p:cNvPr id="159" name="Google Shape;15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In recent years, drone flights in the Air Exclusion Zone (AEZ) have repeatedly occurred. In 2015, a man was detained, since he flew his UAV 100 feet above Lafayette Park near the White House [10]. Hence, Counter Unmanned Aerial System (CUAS) has been conducted. CUAS is a system to detect and track UAVs that approach protected or secure areas.</a:t>
            </a:r>
            <a:endParaRPr b="0"/>
          </a:p>
          <a:p>
            <a:pPr indent="0" lvl="0" marL="0" rtl="0" algn="l">
              <a:spcBef>
                <a:spcPts val="0"/>
              </a:spcBef>
              <a:spcAft>
                <a:spcPts val="0"/>
              </a:spcAft>
              <a:buNone/>
            </a:pPr>
            <a:br>
              <a:rPr b="0" lang="en-US"/>
            </a:br>
            <a:r>
              <a:rPr b="0" i="0" lang="en-US" sz="1200" u="sng">
                <a:solidFill>
                  <a:schemeClr val="dk1"/>
                </a:solidFill>
                <a:latin typeface="Malgun Gothic"/>
                <a:ea typeface="Malgun Gothic"/>
                <a:cs typeface="Malgun Gothic"/>
                <a:sym typeface="Malgun Gothic"/>
              </a:rPr>
              <a:t>In fact, various </a:t>
            </a:r>
            <a:r>
              <a:rPr b="0" i="0" lang="en-US" sz="1200" u="none" strike="noStrike">
                <a:solidFill>
                  <a:schemeClr val="dk1"/>
                </a:solidFill>
                <a:latin typeface="Malgun Gothic"/>
                <a:ea typeface="Malgun Gothic"/>
                <a:cs typeface="Malgun Gothic"/>
                <a:sym typeface="Malgun Gothic"/>
              </a:rPr>
              <a:t>researchers present a study on a shooting system using an autonomous vision-based system. If a target UAV is continuously captured in several frames, a UAV pilot changes the mode to autonomous, and the detecting UAV approaches the target UAV. A complete procedure is to move the detecting UAV towards the target UAV and put the target UAV into an inoperable status. This research demonstrates that the proposed system depends on a pilot to be practiced or skilled.</a:t>
            </a:r>
            <a:endParaRPr b="0"/>
          </a:p>
          <a:p>
            <a:pPr indent="0" lvl="0" marL="0" rtl="0" algn="l">
              <a:spcBef>
                <a:spcPts val="0"/>
              </a:spcBef>
              <a:spcAft>
                <a:spcPts val="0"/>
              </a:spcAft>
              <a:buNone/>
            </a:pPr>
            <a:br>
              <a:rPr b="0" lang="en-US"/>
            </a:br>
            <a:endParaRPr/>
          </a:p>
        </p:txBody>
      </p:sp>
      <p:sp>
        <p:nvSpPr>
          <p:cNvPr id="170" name="Google Shape;17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For our experiment, two drones were flying in the air at the same time.</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The drone that is recording video and audio files is defined as the detecting drone, and another drone that is moving within the screen is defined as the target drone.</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In order to record the video files, the built-in camera of the detecting drone was used.</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For audio, the audio files were recorded using an iPhone 6 attached to the detecting drone.</a:t>
            </a:r>
            <a:endParaRPr b="0"/>
          </a:p>
          <a:p>
            <a:pPr indent="0" lvl="0" marL="0" rtl="0" algn="l">
              <a:spcBef>
                <a:spcPts val="0"/>
              </a:spcBef>
              <a:spcAft>
                <a:spcPts val="0"/>
              </a:spcAft>
              <a:buNone/>
            </a:pPr>
            <a:r>
              <a:t/>
            </a:r>
            <a:endParaRPr/>
          </a:p>
        </p:txBody>
      </p:sp>
      <p:sp>
        <p:nvSpPr>
          <p:cNvPr id="181" name="Google Shape;18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Now, this is a more detailed process of the experiment by visualizing it.</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The goal was to both record the sound of the target drone and record the video of the target drone showing in the screen of the detecting drone.</a:t>
            </a:r>
            <a:endParaRPr b="0"/>
          </a:p>
          <a:p>
            <a:pPr indent="0" lvl="0" marL="0" rtl="0" algn="l">
              <a:spcBef>
                <a:spcPts val="0"/>
              </a:spcBef>
              <a:spcAft>
                <a:spcPts val="0"/>
              </a:spcAft>
              <a:buNone/>
            </a:pPr>
            <a:r>
              <a:rPr b="0" i="0" lang="en-US" sz="1200" u="none" strike="noStrike">
                <a:solidFill>
                  <a:schemeClr val="dk1"/>
                </a:solidFill>
                <a:latin typeface="Malgun Gothic"/>
                <a:ea typeface="Malgun Gothic"/>
                <a:cs typeface="Malgun Gothic"/>
                <a:sym typeface="Malgun Gothic"/>
              </a:rPr>
              <a:t>The </a:t>
            </a:r>
            <a:r>
              <a:rPr b="0" i="1" lang="en-US" sz="1200" u="none" strike="noStrike">
                <a:solidFill>
                  <a:schemeClr val="dk1"/>
                </a:solidFill>
                <a:latin typeface="Malgun Gothic"/>
                <a:ea typeface="Malgun Gothic"/>
                <a:cs typeface="Malgun Gothic"/>
                <a:sym typeface="Malgun Gothic"/>
              </a:rPr>
              <a:t>detecting drone</a:t>
            </a:r>
            <a:r>
              <a:rPr b="0" i="0" lang="en-US" sz="1200" u="none" strike="noStrike">
                <a:solidFill>
                  <a:schemeClr val="dk1"/>
                </a:solidFill>
                <a:latin typeface="Malgun Gothic"/>
                <a:ea typeface="Malgun Gothic"/>
                <a:cs typeface="Malgun Gothic"/>
                <a:sym typeface="Malgun Gothic"/>
              </a:rPr>
              <a:t> was fixed at the altitude of 10m, only hovering. Then, while the detecting drone hovering, the audio and video data were collected using the camera and microphone of iPhone 6. The </a:t>
            </a:r>
            <a:r>
              <a:rPr b="0" i="1" lang="en-US" sz="1200" u="none" strike="noStrike">
                <a:solidFill>
                  <a:schemeClr val="dk1"/>
                </a:solidFill>
                <a:latin typeface="Malgun Gothic"/>
                <a:ea typeface="Malgun Gothic"/>
                <a:cs typeface="Malgun Gothic"/>
                <a:sym typeface="Malgun Gothic"/>
              </a:rPr>
              <a:t>target drone</a:t>
            </a:r>
            <a:r>
              <a:rPr b="0" i="0" lang="en-US" sz="1200" u="none" strike="noStrike">
                <a:solidFill>
                  <a:schemeClr val="dk1"/>
                </a:solidFill>
                <a:latin typeface="Malgun Gothic"/>
                <a:ea typeface="Malgun Gothic"/>
                <a:cs typeface="Malgun Gothic"/>
                <a:sym typeface="Malgun Gothic"/>
              </a:rPr>
              <a:t> was maintaining the Euclidean distance with </a:t>
            </a:r>
            <a:r>
              <a:rPr b="0" i="1" lang="en-US" sz="1200" u="none" strike="noStrike">
                <a:solidFill>
                  <a:schemeClr val="dk1"/>
                </a:solidFill>
                <a:latin typeface="Malgun Gothic"/>
                <a:ea typeface="Malgun Gothic"/>
                <a:cs typeface="Malgun Gothic"/>
                <a:sym typeface="Malgun Gothic"/>
              </a:rPr>
              <a:t>detecting drones</a:t>
            </a:r>
            <a:r>
              <a:rPr b="0" i="0" lang="en-US" sz="1200" u="none" strike="noStrike">
                <a:solidFill>
                  <a:schemeClr val="dk1"/>
                </a:solidFill>
                <a:latin typeface="Malgun Gothic"/>
                <a:ea typeface="Malgun Gothic"/>
                <a:cs typeface="Malgun Gothic"/>
                <a:sym typeface="Malgun Gothic"/>
              </a:rPr>
              <a:t> by 20m. With the fixed Euclidean distance, the </a:t>
            </a:r>
            <a:r>
              <a:rPr b="0" i="1" lang="en-US" sz="1200" u="none" strike="noStrike">
                <a:solidFill>
                  <a:schemeClr val="dk1"/>
                </a:solidFill>
                <a:latin typeface="Malgun Gothic"/>
                <a:ea typeface="Malgun Gothic"/>
                <a:cs typeface="Malgun Gothic"/>
                <a:sym typeface="Malgun Gothic"/>
              </a:rPr>
              <a:t>target drone</a:t>
            </a:r>
            <a:r>
              <a:rPr b="0" i="0" lang="en-US" sz="1200" u="none" strike="noStrike">
                <a:solidFill>
                  <a:schemeClr val="dk1"/>
                </a:solidFill>
                <a:latin typeface="Malgun Gothic"/>
                <a:ea typeface="Malgun Gothic"/>
                <a:cs typeface="Malgun Gothic"/>
                <a:sym typeface="Malgun Gothic"/>
              </a:rPr>
              <a:t> was moving at a range of the camera grid, changing its vertical range and altitude in the screen.</a:t>
            </a:r>
            <a:endParaRPr b="0"/>
          </a:p>
          <a:p>
            <a:pPr indent="0" lvl="0" marL="0" rtl="0" algn="l">
              <a:spcBef>
                <a:spcPts val="0"/>
              </a:spcBef>
              <a:spcAft>
                <a:spcPts val="0"/>
              </a:spcAft>
              <a:buNone/>
            </a:pPr>
            <a:br>
              <a:rPr lang="en-US"/>
            </a:br>
            <a:endParaRPr/>
          </a:p>
        </p:txBody>
      </p:sp>
      <p:sp>
        <p:nvSpPr>
          <p:cNvPr id="223" name="Google Shape;22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4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9" name="Shape 69"/>
        <p:cNvGrpSpPr/>
        <p:nvPr/>
      </p:nvGrpSpPr>
      <p:grpSpPr>
        <a:xfrm>
          <a:off x="0" y="0"/>
          <a:ext cx="0" cy="0"/>
          <a:chOff x="0" y="0"/>
          <a:chExt cx="0" cy="0"/>
        </a:xfrm>
      </p:grpSpPr>
      <p:sp>
        <p:nvSpPr>
          <p:cNvPr id="70" name="Google Shape;70;p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56"/>
          <p:cNvSpPr/>
          <p:nvPr>
            <p:ph idx="2" type="pic"/>
          </p:nvPr>
        </p:nvSpPr>
        <p:spPr>
          <a:xfrm>
            <a:off x="5183188" y="987425"/>
            <a:ext cx="6172200" cy="4873625"/>
          </a:xfrm>
          <a:prstGeom prst="rect">
            <a:avLst/>
          </a:prstGeom>
          <a:noFill/>
          <a:ln>
            <a:noFill/>
          </a:ln>
        </p:spPr>
      </p:sp>
      <p:sp>
        <p:nvSpPr>
          <p:cNvPr id="72" name="Google Shape;72;p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6" name="Shape 76"/>
        <p:cNvGrpSpPr/>
        <p:nvPr/>
      </p:nvGrpSpPr>
      <p:grpSpPr>
        <a:xfrm>
          <a:off x="0" y="0"/>
          <a:ext cx="0" cy="0"/>
          <a:chOff x="0" y="0"/>
          <a:chExt cx="0" cy="0"/>
        </a:xfrm>
      </p:grpSpPr>
      <p:sp>
        <p:nvSpPr>
          <p:cNvPr id="77" name="Google Shape;77;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5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82" name="Shape 82"/>
        <p:cNvGrpSpPr/>
        <p:nvPr/>
      </p:nvGrpSpPr>
      <p:grpSpPr>
        <a:xfrm>
          <a:off x="0" y="0"/>
          <a:ext cx="0" cy="0"/>
          <a:chOff x="0" y="0"/>
          <a:chExt cx="0" cy="0"/>
        </a:xfrm>
      </p:grpSpPr>
      <p:sp>
        <p:nvSpPr>
          <p:cNvPr id="83" name="Google Shape;83;p5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5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9"/>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Malgun Gothic"/>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49"/>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0"/>
              </a:spcBef>
              <a:spcAft>
                <a:spcPts val="0"/>
              </a:spcAft>
              <a:buClr>
                <a:schemeClr val="dk1"/>
              </a:buClr>
              <a:buSzPts val="1400"/>
              <a:buChar char="○"/>
              <a:defRPr/>
            </a:lvl2pPr>
            <a:lvl3pPr indent="-317500" lvl="2" marL="1371600" algn="l">
              <a:lnSpc>
                <a:spcPct val="90000"/>
              </a:lnSpc>
              <a:spcBef>
                <a:spcPts val="0"/>
              </a:spcBef>
              <a:spcAft>
                <a:spcPts val="0"/>
              </a:spcAft>
              <a:buClr>
                <a:schemeClr val="dk1"/>
              </a:buClr>
              <a:buSzPts val="1400"/>
              <a:buChar char="■"/>
              <a:defRPr/>
            </a:lvl3pPr>
            <a:lvl4pPr indent="-317500" lvl="3" marL="1828800" algn="l">
              <a:lnSpc>
                <a:spcPct val="90000"/>
              </a:lnSpc>
              <a:spcBef>
                <a:spcPts val="0"/>
              </a:spcBef>
              <a:spcAft>
                <a:spcPts val="0"/>
              </a:spcAft>
              <a:buClr>
                <a:schemeClr val="dk1"/>
              </a:buClr>
              <a:buSzPts val="1400"/>
              <a:buChar char="●"/>
              <a:defRPr/>
            </a:lvl4pPr>
            <a:lvl5pPr indent="-317500" lvl="4" marL="2286000" algn="l">
              <a:lnSpc>
                <a:spcPct val="9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30" name="Google Shape;30;p4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rgbClr val="888888"/>
              </a:buClr>
              <a:buSzPts val="1200"/>
              <a:buFont typeface="Malgun Gothic"/>
              <a:buNone/>
              <a:defRPr sz="1200">
                <a:solidFill>
                  <a:srgbClr val="888888"/>
                </a:solidFill>
                <a:latin typeface="Malgun Gothic"/>
                <a:ea typeface="Malgun Gothic"/>
                <a:cs typeface="Malgun Gothic"/>
                <a:sym typeface="Malgun Gothic"/>
              </a:defRPr>
            </a:lvl1pPr>
            <a:lvl2pPr indent="0" lvl="1" marL="0" algn="r">
              <a:buClr>
                <a:srgbClr val="888888"/>
              </a:buClr>
              <a:buSzPts val="1200"/>
              <a:buFont typeface="Malgun Gothic"/>
              <a:buNone/>
              <a:defRPr sz="1200">
                <a:solidFill>
                  <a:srgbClr val="888888"/>
                </a:solidFill>
                <a:latin typeface="Malgun Gothic"/>
                <a:ea typeface="Malgun Gothic"/>
                <a:cs typeface="Malgun Gothic"/>
                <a:sym typeface="Malgun Gothic"/>
              </a:defRPr>
            </a:lvl2pPr>
            <a:lvl3pPr indent="0" lvl="2" marL="0" algn="r">
              <a:buClr>
                <a:srgbClr val="888888"/>
              </a:buClr>
              <a:buSzPts val="1200"/>
              <a:buFont typeface="Malgun Gothic"/>
              <a:buNone/>
              <a:defRPr sz="1200">
                <a:solidFill>
                  <a:srgbClr val="888888"/>
                </a:solidFill>
                <a:latin typeface="Malgun Gothic"/>
                <a:ea typeface="Malgun Gothic"/>
                <a:cs typeface="Malgun Gothic"/>
                <a:sym typeface="Malgun Gothic"/>
              </a:defRPr>
            </a:lvl3pPr>
            <a:lvl4pPr indent="0" lvl="3" marL="0" algn="r">
              <a:buClr>
                <a:srgbClr val="888888"/>
              </a:buClr>
              <a:buSzPts val="1200"/>
              <a:buFont typeface="Malgun Gothic"/>
              <a:buNone/>
              <a:defRPr sz="1200">
                <a:solidFill>
                  <a:srgbClr val="888888"/>
                </a:solidFill>
                <a:latin typeface="Malgun Gothic"/>
                <a:ea typeface="Malgun Gothic"/>
                <a:cs typeface="Malgun Gothic"/>
                <a:sym typeface="Malgun Gothic"/>
              </a:defRPr>
            </a:lvl4pPr>
            <a:lvl5pPr indent="0" lvl="4" marL="0" algn="r">
              <a:buClr>
                <a:srgbClr val="888888"/>
              </a:buClr>
              <a:buSzPts val="1200"/>
              <a:buFont typeface="Malgun Gothic"/>
              <a:buNone/>
              <a:defRPr sz="1200">
                <a:solidFill>
                  <a:srgbClr val="888888"/>
                </a:solidFill>
                <a:latin typeface="Malgun Gothic"/>
                <a:ea typeface="Malgun Gothic"/>
                <a:cs typeface="Malgun Gothic"/>
                <a:sym typeface="Malgun Gothic"/>
              </a:defRPr>
            </a:lvl5pPr>
            <a:lvl6pPr indent="0" lvl="5" marL="0" algn="r">
              <a:buClr>
                <a:srgbClr val="888888"/>
              </a:buClr>
              <a:buSzPts val="1200"/>
              <a:buFont typeface="Malgun Gothic"/>
              <a:buNone/>
              <a:defRPr sz="1200">
                <a:solidFill>
                  <a:srgbClr val="888888"/>
                </a:solidFill>
                <a:latin typeface="Malgun Gothic"/>
                <a:ea typeface="Malgun Gothic"/>
                <a:cs typeface="Malgun Gothic"/>
                <a:sym typeface="Malgun Gothic"/>
              </a:defRPr>
            </a:lvl6pPr>
            <a:lvl7pPr indent="0" lvl="6" marL="0" algn="r">
              <a:buClr>
                <a:srgbClr val="888888"/>
              </a:buClr>
              <a:buSzPts val="1200"/>
              <a:buFont typeface="Malgun Gothic"/>
              <a:buNone/>
              <a:defRPr sz="1200">
                <a:solidFill>
                  <a:srgbClr val="888888"/>
                </a:solidFill>
                <a:latin typeface="Malgun Gothic"/>
                <a:ea typeface="Malgun Gothic"/>
                <a:cs typeface="Malgun Gothic"/>
                <a:sym typeface="Malgun Gothic"/>
              </a:defRPr>
            </a:lvl7pPr>
            <a:lvl8pPr indent="0" lvl="7" marL="0" algn="r">
              <a:buClr>
                <a:srgbClr val="888888"/>
              </a:buClr>
              <a:buSzPts val="1200"/>
              <a:buFont typeface="Malgun Gothic"/>
              <a:buNone/>
              <a:defRPr sz="1200">
                <a:solidFill>
                  <a:srgbClr val="888888"/>
                </a:solidFill>
                <a:latin typeface="Malgun Gothic"/>
                <a:ea typeface="Malgun Gothic"/>
                <a:cs typeface="Malgun Gothic"/>
                <a:sym typeface="Malgun Gothic"/>
              </a:defRPr>
            </a:lvl8pPr>
            <a:lvl9pPr indent="0" lvl="8" marL="0" algn="r">
              <a:buClr>
                <a:srgbClr val="888888"/>
              </a:buClr>
              <a:buSzPts val="1200"/>
              <a:buFont typeface="Malgun Gothic"/>
              <a:buNone/>
              <a:defRPr sz="1200">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1" name="Shape 31"/>
        <p:cNvGrpSpPr/>
        <p:nvPr/>
      </p:nvGrpSpPr>
      <p:grpSpPr>
        <a:xfrm>
          <a:off x="0" y="0"/>
          <a:ext cx="0" cy="0"/>
          <a:chOff x="0" y="0"/>
          <a:chExt cx="0" cy="0"/>
        </a:xfrm>
      </p:grpSpPr>
      <p:sp>
        <p:nvSpPr>
          <p:cNvPr id="32" name="Google Shape;32;p5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7" name="Shape 37"/>
        <p:cNvGrpSpPr/>
        <p:nvPr/>
      </p:nvGrpSpPr>
      <p:grpSpPr>
        <a:xfrm>
          <a:off x="0" y="0"/>
          <a:ext cx="0" cy="0"/>
          <a:chOff x="0" y="0"/>
          <a:chExt cx="0" cy="0"/>
        </a:xfrm>
      </p:grpSpPr>
      <p:sp>
        <p:nvSpPr>
          <p:cNvPr id="38" name="Google Shape;38;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4" name="Shape 44"/>
        <p:cNvGrpSpPr/>
        <p:nvPr/>
      </p:nvGrpSpPr>
      <p:grpSpPr>
        <a:xfrm>
          <a:off x="0" y="0"/>
          <a:ext cx="0" cy="0"/>
          <a:chOff x="0" y="0"/>
          <a:chExt cx="0" cy="0"/>
        </a:xfrm>
      </p:grpSpPr>
      <p:sp>
        <p:nvSpPr>
          <p:cNvPr id="45" name="Google Shape;45;p5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5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5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5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3" name="Shape 53"/>
        <p:cNvGrpSpPr/>
        <p:nvPr/>
      </p:nvGrpSpPr>
      <p:grpSpPr>
        <a:xfrm>
          <a:off x="0" y="0"/>
          <a:ext cx="0" cy="0"/>
          <a:chOff x="0" y="0"/>
          <a:chExt cx="0" cy="0"/>
        </a:xfrm>
      </p:grpSpPr>
      <p:sp>
        <p:nvSpPr>
          <p:cNvPr id="54" name="Google Shape;54;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8" name="Shape 58"/>
        <p:cNvGrpSpPr/>
        <p:nvPr/>
      </p:nvGrpSpPr>
      <p:grpSpPr>
        <a:xfrm>
          <a:off x="0" y="0"/>
          <a:ext cx="0" cy="0"/>
          <a:chOff x="0" y="0"/>
          <a:chExt cx="0" cy="0"/>
        </a:xfrm>
      </p:grpSpPr>
      <p:sp>
        <p:nvSpPr>
          <p:cNvPr id="59" name="Google Shape;59;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62" name="Shape 62"/>
        <p:cNvGrpSpPr/>
        <p:nvPr/>
      </p:nvGrpSpPr>
      <p:grpSpPr>
        <a:xfrm>
          <a:off x="0" y="0"/>
          <a:ext cx="0" cy="0"/>
          <a:chOff x="0" y="0"/>
          <a:chExt cx="0" cy="0"/>
        </a:xfrm>
      </p:grpSpPr>
      <p:sp>
        <p:nvSpPr>
          <p:cNvPr id="63" name="Google Shape;63;p5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5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5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3.jp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37.png"/><Relationship Id="rId8"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p:nvPr/>
        </p:nvSpPr>
        <p:spPr>
          <a:xfrm>
            <a:off x="0" y="-1"/>
            <a:ext cx="12192000" cy="4321629"/>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93" name="Google Shape;93;p1"/>
          <p:cNvSpPr txBox="1"/>
          <p:nvPr/>
        </p:nvSpPr>
        <p:spPr>
          <a:xfrm>
            <a:off x="2246727" y="1191317"/>
            <a:ext cx="81309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chemeClr val="lt1"/>
                </a:solidFill>
                <a:latin typeface="Arial"/>
                <a:ea typeface="Arial"/>
                <a:cs typeface="Arial"/>
                <a:sym typeface="Arial"/>
              </a:rPr>
              <a:t>Deep Learning Method of</a:t>
            </a:r>
            <a:endParaRPr/>
          </a:p>
          <a:p>
            <a:pPr indent="0" lvl="0" marL="0" marR="0" rtl="0" algn="l">
              <a:spcBef>
                <a:spcPts val="0"/>
              </a:spcBef>
              <a:spcAft>
                <a:spcPts val="0"/>
              </a:spcAft>
              <a:buNone/>
            </a:pPr>
            <a:r>
              <a:rPr b="1" lang="en-US" sz="4000">
                <a:solidFill>
                  <a:schemeClr val="lt1"/>
                </a:solidFill>
                <a:latin typeface="Arial"/>
                <a:ea typeface="Arial"/>
                <a:cs typeface="Arial"/>
                <a:sym typeface="Arial"/>
              </a:rPr>
              <a:t>Drone Detection </a:t>
            </a:r>
            <a:r>
              <a:rPr b="1" lang="en-US" sz="4000">
                <a:solidFill>
                  <a:schemeClr val="lt1"/>
                </a:solidFill>
              </a:rPr>
              <a:t>U</a:t>
            </a:r>
            <a:r>
              <a:rPr b="1" lang="en-US" sz="4000">
                <a:solidFill>
                  <a:schemeClr val="lt1"/>
                </a:solidFill>
                <a:latin typeface="Arial"/>
                <a:ea typeface="Arial"/>
                <a:cs typeface="Arial"/>
                <a:sym typeface="Arial"/>
              </a:rPr>
              <a:t>sing</a:t>
            </a:r>
            <a:endParaRPr/>
          </a:p>
          <a:p>
            <a:pPr indent="0" lvl="0" marL="0" marR="0" rtl="0" algn="l">
              <a:spcBef>
                <a:spcPts val="0"/>
              </a:spcBef>
              <a:spcAft>
                <a:spcPts val="0"/>
              </a:spcAft>
              <a:buNone/>
            </a:pPr>
            <a:r>
              <a:rPr b="1" lang="en-US" sz="4000">
                <a:solidFill>
                  <a:schemeClr val="lt1"/>
                </a:solidFill>
                <a:latin typeface="Arial"/>
                <a:ea typeface="Arial"/>
                <a:cs typeface="Arial"/>
                <a:sym typeface="Arial"/>
              </a:rPr>
              <a:t>Acoustic and Visual Features</a:t>
            </a:r>
            <a:endParaRPr b="1" sz="4000">
              <a:solidFill>
                <a:schemeClr val="lt1"/>
              </a:solidFill>
              <a:latin typeface="Arial"/>
              <a:ea typeface="Arial"/>
              <a:cs typeface="Arial"/>
              <a:sym typeface="Arial"/>
            </a:endParaRPr>
          </a:p>
        </p:txBody>
      </p:sp>
      <p:sp>
        <p:nvSpPr>
          <p:cNvPr id="94" name="Google Shape;94;p1"/>
          <p:cNvSpPr/>
          <p:nvPr/>
        </p:nvSpPr>
        <p:spPr>
          <a:xfrm>
            <a:off x="10649621" y="-1"/>
            <a:ext cx="283029" cy="28906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5" name="Google Shape;95;p1"/>
          <p:cNvSpPr/>
          <p:nvPr/>
        </p:nvSpPr>
        <p:spPr>
          <a:xfrm>
            <a:off x="2105212" y="4916105"/>
            <a:ext cx="283029" cy="1945218"/>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96" name="Google Shape;96;p1"/>
          <p:cNvSpPr txBox="1"/>
          <p:nvPr/>
        </p:nvSpPr>
        <p:spPr>
          <a:xfrm>
            <a:off x="2609733" y="4916105"/>
            <a:ext cx="658064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23452"/>
                </a:solidFill>
                <a:latin typeface="Arial"/>
                <a:ea typeface="Arial"/>
                <a:cs typeface="Arial"/>
                <a:sym typeface="Arial"/>
              </a:rPr>
              <a:t>K2S3</a:t>
            </a:r>
            <a:endParaRPr/>
          </a:p>
          <a:p>
            <a:pPr indent="0" lvl="0" marL="0" marR="0" rtl="0" algn="l">
              <a:spcBef>
                <a:spcPts val="0"/>
              </a:spcBef>
              <a:spcAft>
                <a:spcPts val="0"/>
              </a:spcAft>
              <a:buNone/>
            </a:pPr>
            <a:r>
              <a:rPr lang="en-US" sz="2400">
                <a:solidFill>
                  <a:srgbClr val="595959"/>
                </a:solidFill>
                <a:latin typeface="Arial"/>
                <a:ea typeface="Arial"/>
                <a:cs typeface="Arial"/>
                <a:sym typeface="Arial"/>
              </a:rPr>
              <a:t>Dongwhan Lee, Juann Kim, Youngseo Kim</a:t>
            </a:r>
            <a:endParaRPr/>
          </a:p>
          <a:p>
            <a:pPr indent="0" lvl="0" marL="0" marR="0" rtl="0" algn="l">
              <a:spcBef>
                <a:spcPts val="0"/>
              </a:spcBef>
              <a:spcAft>
                <a:spcPts val="0"/>
              </a:spcAft>
              <a:buNone/>
            </a:pPr>
            <a:r>
              <a:rPr lang="en-US" sz="2400">
                <a:solidFill>
                  <a:srgbClr val="595959"/>
                </a:solidFill>
                <a:latin typeface="Arial"/>
                <a:ea typeface="Arial"/>
                <a:cs typeface="Arial"/>
                <a:sym typeface="Arial"/>
              </a:rPr>
              <a:t>Heeyeon Shin, Yeeun Heo</a:t>
            </a:r>
            <a:endParaRPr sz="2400">
              <a:solidFill>
                <a:srgbClr val="595959"/>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0"/>
          <p:cNvSpPr/>
          <p:nvPr/>
        </p:nvSpPr>
        <p:spPr>
          <a:xfrm rot="5400000">
            <a:off x="8877296" y="484413"/>
            <a:ext cx="185061" cy="6444345"/>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0" name="Google Shape;270;p10"/>
          <p:cNvSpPr txBox="1"/>
          <p:nvPr/>
        </p:nvSpPr>
        <p:spPr>
          <a:xfrm>
            <a:off x="5747650" y="2951550"/>
            <a:ext cx="6219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3. Outdoor Experiment Set</a:t>
            </a:r>
            <a:r>
              <a:rPr b="1" lang="en-US" sz="3200">
                <a:solidFill>
                  <a:schemeClr val="dk1"/>
                </a:solidFill>
              </a:rPr>
              <a:t>up</a:t>
            </a:r>
            <a:endParaRPr b="1" sz="3200">
              <a:solidFill>
                <a:schemeClr val="dk1"/>
              </a:solidFill>
              <a:latin typeface="Arial"/>
              <a:ea typeface="Arial"/>
              <a:cs typeface="Arial"/>
              <a:sym typeface="Arial"/>
            </a:endParaRPr>
          </a:p>
        </p:txBody>
      </p:sp>
      <p:sp>
        <p:nvSpPr>
          <p:cNvPr id="271" name="Google Shape;271;p10"/>
          <p:cNvSpPr txBox="1"/>
          <p:nvPr/>
        </p:nvSpPr>
        <p:spPr>
          <a:xfrm>
            <a:off x="356126" y="186227"/>
            <a:ext cx="309251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Deep learning Method of</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Drone Detection using</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Acoustic and Visual Features</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272" name="Google Shape;272;p10"/>
          <p:cNvSpPr txBox="1"/>
          <p:nvPr/>
        </p:nvSpPr>
        <p:spPr>
          <a:xfrm>
            <a:off x="5660569" y="4012756"/>
            <a:ext cx="687977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3.1. Drone Type</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3.2. Method of Collecting Data</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3.3. Weather Condition</a:t>
            </a:r>
            <a:endParaRPr/>
          </a:p>
        </p:txBody>
      </p:sp>
      <p:sp>
        <p:nvSpPr>
          <p:cNvPr id="273" name="Google Shape;273;p10"/>
          <p:cNvSpPr/>
          <p:nvPr/>
        </p:nvSpPr>
        <p:spPr>
          <a:xfrm flipH="1" rot="-5400000">
            <a:off x="-89602" y="523101"/>
            <a:ext cx="760832" cy="130629"/>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4" name="Google Shape;274;p10"/>
          <p:cNvSpPr/>
          <p:nvPr/>
        </p:nvSpPr>
        <p:spPr>
          <a:xfrm>
            <a:off x="-2264229" y="-397329"/>
            <a:ext cx="6531429" cy="7652657"/>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5" name="Google Shape;275;p10"/>
          <p:cNvSpPr/>
          <p:nvPr/>
        </p:nvSpPr>
        <p:spPr>
          <a:xfrm>
            <a:off x="-1719943" y="-397330"/>
            <a:ext cx="6531429" cy="7652657"/>
          </a:xfrm>
          <a:prstGeom prst="ellipse">
            <a:avLst/>
          </a:prstGeom>
          <a:solidFill>
            <a:srgbClr val="023452">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6" name="Google Shape;276;p10"/>
          <p:cNvSpPr txBox="1"/>
          <p:nvPr/>
        </p:nvSpPr>
        <p:spPr>
          <a:xfrm>
            <a:off x="8873988" y="220054"/>
            <a:ext cx="3092400" cy="1077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chemeClr val="dk1"/>
                </a:solidFill>
                <a:latin typeface="Arial"/>
                <a:ea typeface="Arial"/>
                <a:cs typeface="Arial"/>
                <a:sym typeface="Arial"/>
              </a:rPr>
              <a:t>Deep Learning Method of</a:t>
            </a:r>
            <a:endParaRPr/>
          </a:p>
          <a:p>
            <a:pPr indent="0" lvl="0" marL="0" marR="0" rtl="0" algn="r">
              <a:spcBef>
                <a:spcPts val="0"/>
              </a:spcBef>
              <a:spcAft>
                <a:spcPts val="0"/>
              </a:spcAft>
              <a:buNone/>
            </a:pPr>
            <a:r>
              <a:rPr lang="en-US" sz="1600">
                <a:solidFill>
                  <a:schemeClr val="dk1"/>
                </a:solidFill>
                <a:latin typeface="Arial"/>
                <a:ea typeface="Arial"/>
                <a:cs typeface="Arial"/>
                <a:sym typeface="Arial"/>
              </a:rPr>
              <a:t>Drone Detection </a:t>
            </a:r>
            <a:r>
              <a:rPr lang="en-US" sz="1600">
                <a:solidFill>
                  <a:schemeClr val="dk1"/>
                </a:solidFill>
              </a:rPr>
              <a:t>U</a:t>
            </a:r>
            <a:r>
              <a:rPr lang="en-US" sz="1600">
                <a:solidFill>
                  <a:schemeClr val="dk1"/>
                </a:solidFill>
                <a:latin typeface="Arial"/>
                <a:ea typeface="Arial"/>
                <a:cs typeface="Arial"/>
                <a:sym typeface="Arial"/>
              </a:rPr>
              <a:t>sing</a:t>
            </a:r>
            <a:endParaRPr/>
          </a:p>
          <a:p>
            <a:pPr indent="0" lvl="0" marL="0" marR="0" rtl="0" algn="r">
              <a:spcBef>
                <a:spcPts val="0"/>
              </a:spcBef>
              <a:spcAft>
                <a:spcPts val="0"/>
              </a:spcAft>
              <a:buNone/>
            </a:pPr>
            <a:r>
              <a:rPr lang="en-US" sz="1600">
                <a:solidFill>
                  <a:schemeClr val="dk1"/>
                </a:solidFill>
                <a:latin typeface="Arial"/>
                <a:ea typeface="Arial"/>
                <a:cs typeface="Arial"/>
                <a:sym typeface="Arial"/>
              </a:rPr>
              <a:t>Acoustic and Visual Features</a:t>
            </a:r>
            <a:endParaRPr sz="1600">
              <a:solidFill>
                <a:schemeClr val="dk1"/>
              </a:solidFill>
              <a:latin typeface="Arial"/>
              <a:ea typeface="Arial"/>
              <a:cs typeface="Arial"/>
              <a:sym typeface="Arial"/>
            </a:endParaRPr>
          </a:p>
          <a:p>
            <a:pPr indent="0" lvl="0" marL="0" marR="0" rtl="0" algn="r">
              <a:spcBef>
                <a:spcPts val="0"/>
              </a:spcBef>
              <a:spcAft>
                <a:spcPts val="0"/>
              </a:spcAft>
              <a:buNone/>
            </a:pPr>
            <a:r>
              <a:t/>
            </a:r>
            <a:endParaRPr sz="1600">
              <a:solidFill>
                <a:schemeClr val="dk1"/>
              </a:solidFill>
              <a:latin typeface="Arial"/>
              <a:ea typeface="Arial"/>
              <a:cs typeface="Arial"/>
              <a:sym typeface="Arial"/>
            </a:endParaRPr>
          </a:p>
        </p:txBody>
      </p:sp>
      <p:sp>
        <p:nvSpPr>
          <p:cNvPr id="277" name="Google Shape;277;p10"/>
          <p:cNvSpPr/>
          <p:nvPr/>
        </p:nvSpPr>
        <p:spPr>
          <a:xfrm flipH="1" rot="-5400000">
            <a:off x="11608946" y="619984"/>
            <a:ext cx="760832" cy="45719"/>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grpSp>
        <p:nvGrpSpPr>
          <p:cNvPr id="283" name="Google Shape;283;p11"/>
          <p:cNvGrpSpPr/>
          <p:nvPr/>
        </p:nvGrpSpPr>
        <p:grpSpPr>
          <a:xfrm>
            <a:off x="0" y="0"/>
            <a:ext cx="12192000" cy="1099460"/>
            <a:chOff x="0" y="-3"/>
            <a:chExt cx="12192000" cy="1099460"/>
          </a:xfrm>
        </p:grpSpPr>
        <p:sp>
          <p:nvSpPr>
            <p:cNvPr id="284" name="Google Shape;284;p11"/>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85" name="Google Shape;285;p11"/>
            <p:cNvSpPr txBox="1"/>
            <p:nvPr/>
          </p:nvSpPr>
          <p:spPr>
            <a:xfrm>
              <a:off x="1004423" y="272728"/>
              <a:ext cx="3616696"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3.1. Drone Types</a:t>
              </a:r>
              <a:endParaRPr b="1" sz="3000">
                <a:solidFill>
                  <a:schemeClr val="lt1"/>
                </a:solidFill>
                <a:latin typeface="Arial"/>
                <a:ea typeface="Arial"/>
                <a:cs typeface="Arial"/>
                <a:sym typeface="Arial"/>
              </a:endParaRPr>
            </a:p>
          </p:txBody>
        </p:sp>
        <p:sp>
          <p:nvSpPr>
            <p:cNvPr id="286" name="Google Shape;286;p11"/>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287" name="Google Shape;287;p11"/>
          <p:cNvGrpSpPr/>
          <p:nvPr/>
        </p:nvGrpSpPr>
        <p:grpSpPr>
          <a:xfrm>
            <a:off x="3406776" y="1372189"/>
            <a:ext cx="5378447" cy="5049332"/>
            <a:chOff x="3122867" y="1372189"/>
            <a:chExt cx="5378447" cy="5049332"/>
          </a:xfrm>
        </p:grpSpPr>
        <p:pic>
          <p:nvPicPr>
            <p:cNvPr id="288" name="Google Shape;288;p11"/>
            <p:cNvPicPr preferRelativeResize="0"/>
            <p:nvPr/>
          </p:nvPicPr>
          <p:blipFill rotWithShape="1">
            <a:blip r:embed="rId3">
              <a:alphaModFix/>
            </a:blip>
            <a:srcRect b="0" l="0" r="0" t="16240"/>
            <a:stretch/>
          </p:blipFill>
          <p:spPr>
            <a:xfrm>
              <a:off x="3122867" y="4081521"/>
              <a:ext cx="2340000" cy="2340000"/>
            </a:xfrm>
            <a:prstGeom prst="rect">
              <a:avLst/>
            </a:prstGeom>
            <a:noFill/>
            <a:ln>
              <a:noFill/>
            </a:ln>
            <a:effectLst>
              <a:outerShdw blurRad="50800" rotWithShape="0" algn="tl" dir="2700000" dist="38100">
                <a:srgbClr val="000000">
                  <a:alpha val="40000"/>
                </a:srgbClr>
              </a:outerShdw>
            </a:effectLst>
          </p:spPr>
        </p:pic>
        <p:pic>
          <p:nvPicPr>
            <p:cNvPr id="289" name="Google Shape;289;p11"/>
            <p:cNvPicPr preferRelativeResize="0"/>
            <p:nvPr/>
          </p:nvPicPr>
          <p:blipFill rotWithShape="1">
            <a:blip r:embed="rId4">
              <a:alphaModFix/>
            </a:blip>
            <a:srcRect b="0" l="0" r="0" t="0"/>
            <a:stretch/>
          </p:blipFill>
          <p:spPr>
            <a:xfrm>
              <a:off x="3122867" y="1372189"/>
              <a:ext cx="2340000" cy="2340000"/>
            </a:xfrm>
            <a:prstGeom prst="rect">
              <a:avLst/>
            </a:prstGeom>
            <a:noFill/>
            <a:ln>
              <a:noFill/>
            </a:ln>
            <a:effectLst>
              <a:outerShdw blurRad="50800" rotWithShape="0" algn="tl" dir="2700000" dist="38100">
                <a:srgbClr val="000000">
                  <a:alpha val="40000"/>
                </a:srgbClr>
              </a:outerShdw>
            </a:effectLst>
          </p:spPr>
        </p:pic>
        <p:sp>
          <p:nvSpPr>
            <p:cNvPr id="290" name="Google Shape;290;p11"/>
            <p:cNvSpPr/>
            <p:nvPr/>
          </p:nvSpPr>
          <p:spPr>
            <a:xfrm>
              <a:off x="6161314" y="1372189"/>
              <a:ext cx="2340000" cy="2340000"/>
            </a:xfrm>
            <a:prstGeom prst="rect">
              <a:avLst/>
            </a:prstGeom>
            <a:solidFill>
              <a:srgbClr val="024265"/>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1" name="Google Shape;291;p11"/>
            <p:cNvSpPr txBox="1"/>
            <p:nvPr/>
          </p:nvSpPr>
          <p:spPr>
            <a:xfrm>
              <a:off x="6283590" y="2286146"/>
              <a:ext cx="209544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Arial"/>
                  <a:ea typeface="Arial"/>
                  <a:cs typeface="Arial"/>
                  <a:sym typeface="Arial"/>
                </a:rPr>
                <a:t>DJI Mavic 2 Pro</a:t>
              </a:r>
              <a:endParaRPr b="1" sz="1800">
                <a:solidFill>
                  <a:schemeClr val="lt1"/>
                </a:solidFill>
                <a:latin typeface="Arial"/>
                <a:ea typeface="Arial"/>
                <a:cs typeface="Arial"/>
                <a:sym typeface="Arial"/>
              </a:endParaRPr>
            </a:p>
          </p:txBody>
        </p:sp>
        <p:sp>
          <p:nvSpPr>
            <p:cNvPr id="292" name="Google Shape;292;p11"/>
            <p:cNvSpPr txBox="1"/>
            <p:nvPr/>
          </p:nvSpPr>
          <p:spPr>
            <a:xfrm>
              <a:off x="6528067" y="2655475"/>
              <a:ext cx="16065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rPr>
                <a:t>Detecting</a:t>
              </a:r>
              <a:r>
                <a:rPr lang="en-US" sz="1400">
                  <a:solidFill>
                    <a:schemeClr val="lt1"/>
                  </a:solidFill>
                  <a:latin typeface="Arial"/>
                  <a:ea typeface="Arial"/>
                  <a:cs typeface="Arial"/>
                  <a:sym typeface="Arial"/>
                </a:rPr>
                <a:t> Drone</a:t>
              </a:r>
              <a:endParaRPr sz="1400">
                <a:solidFill>
                  <a:schemeClr val="lt1"/>
                </a:solidFill>
                <a:latin typeface="Arial"/>
                <a:ea typeface="Arial"/>
                <a:cs typeface="Arial"/>
                <a:sym typeface="Arial"/>
              </a:endParaRPr>
            </a:p>
          </p:txBody>
        </p:sp>
        <p:grpSp>
          <p:nvGrpSpPr>
            <p:cNvPr id="293" name="Google Shape;293;p11"/>
            <p:cNvGrpSpPr/>
            <p:nvPr/>
          </p:nvGrpSpPr>
          <p:grpSpPr>
            <a:xfrm>
              <a:off x="6138627" y="4081521"/>
              <a:ext cx="2340000" cy="2340000"/>
              <a:chOff x="3122867" y="3984918"/>
              <a:chExt cx="2340000" cy="2340000"/>
            </a:xfrm>
          </p:grpSpPr>
          <p:sp>
            <p:nvSpPr>
              <p:cNvPr id="294" name="Google Shape;294;p11"/>
              <p:cNvSpPr/>
              <p:nvPr/>
            </p:nvSpPr>
            <p:spPr>
              <a:xfrm>
                <a:off x="3122867" y="3984918"/>
                <a:ext cx="2340000" cy="2340000"/>
              </a:xfrm>
              <a:prstGeom prst="rect">
                <a:avLst/>
              </a:prstGeom>
              <a:solidFill>
                <a:srgbClr val="02426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5" name="Google Shape;295;p11"/>
              <p:cNvSpPr txBox="1"/>
              <p:nvPr/>
            </p:nvSpPr>
            <p:spPr>
              <a:xfrm>
                <a:off x="3465557" y="4703115"/>
                <a:ext cx="1654620" cy="646331"/>
              </a:xfrm>
              <a:prstGeom prst="rect">
                <a:avLst/>
              </a:prstGeom>
              <a:noFill/>
              <a:ln>
                <a:noFill/>
              </a:ln>
              <a:effectLst>
                <a:outerShdw blurRad="50800" rotWithShape="0" algn="tr" dir="81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Arial"/>
                    <a:ea typeface="Arial"/>
                    <a:cs typeface="Arial"/>
                    <a:sym typeface="Arial"/>
                  </a:rPr>
                  <a:t>DJI Matrice </a:t>
                </a:r>
                <a:endParaRPr/>
              </a:p>
              <a:p>
                <a:pPr indent="0" lvl="0" marL="0" marR="0" rtl="0" algn="ctr">
                  <a:spcBef>
                    <a:spcPts val="0"/>
                  </a:spcBef>
                  <a:spcAft>
                    <a:spcPts val="0"/>
                  </a:spcAft>
                  <a:buNone/>
                </a:pPr>
                <a:r>
                  <a:rPr b="1" lang="en-US" sz="1800">
                    <a:solidFill>
                      <a:schemeClr val="lt1"/>
                    </a:solidFill>
                    <a:latin typeface="Arial"/>
                    <a:ea typeface="Arial"/>
                    <a:cs typeface="Arial"/>
                    <a:sym typeface="Arial"/>
                  </a:rPr>
                  <a:t>200 V2</a:t>
                </a:r>
                <a:endParaRPr b="1" sz="1800">
                  <a:solidFill>
                    <a:schemeClr val="lt1"/>
                  </a:solidFill>
                  <a:latin typeface="Arial"/>
                  <a:ea typeface="Arial"/>
                  <a:cs typeface="Arial"/>
                  <a:sym typeface="Arial"/>
                </a:endParaRPr>
              </a:p>
            </p:txBody>
          </p:sp>
          <p:sp>
            <p:nvSpPr>
              <p:cNvPr id="296" name="Google Shape;296;p11"/>
              <p:cNvSpPr txBox="1"/>
              <p:nvPr/>
            </p:nvSpPr>
            <p:spPr>
              <a:xfrm>
                <a:off x="3489602" y="5375516"/>
                <a:ext cx="1606530" cy="307777"/>
              </a:xfrm>
              <a:prstGeom prst="rect">
                <a:avLst/>
              </a:prstGeom>
              <a:noFill/>
              <a:ln>
                <a:noFill/>
              </a:ln>
              <a:effectLst>
                <a:outerShdw blurRad="50800" rotWithShape="0" algn="tr" dir="81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rPr>
                  <a:t>Target</a:t>
                </a:r>
                <a:r>
                  <a:rPr lang="en-US" sz="1400">
                    <a:solidFill>
                      <a:schemeClr val="lt1"/>
                    </a:solidFill>
                    <a:latin typeface="Arial"/>
                    <a:ea typeface="Arial"/>
                    <a:cs typeface="Arial"/>
                    <a:sym typeface="Arial"/>
                  </a:rPr>
                  <a:t> Drone</a:t>
                </a:r>
                <a:endParaRPr sz="1400">
                  <a:solidFill>
                    <a:schemeClr val="lt1"/>
                  </a:solidFill>
                  <a:latin typeface="Arial"/>
                  <a:ea typeface="Arial"/>
                  <a:cs typeface="Arial"/>
                  <a:sym typeface="Arial"/>
                </a:endParaRPr>
              </a:p>
            </p:txBody>
          </p:sp>
        </p:grpSp>
        <p:cxnSp>
          <p:nvCxnSpPr>
            <p:cNvPr id="297" name="Google Shape;297;p11"/>
            <p:cNvCxnSpPr>
              <a:stCxn id="289" idx="3"/>
              <a:endCxn id="290" idx="1"/>
            </p:cNvCxnSpPr>
            <p:nvPr/>
          </p:nvCxnSpPr>
          <p:spPr>
            <a:xfrm>
              <a:off x="5462867" y="2542189"/>
              <a:ext cx="698400" cy="0"/>
            </a:xfrm>
            <a:prstGeom prst="straightConnector1">
              <a:avLst/>
            </a:prstGeom>
            <a:noFill/>
            <a:ln cap="flat" cmpd="sng" w="25400">
              <a:solidFill>
                <a:srgbClr val="024265"/>
              </a:solidFill>
              <a:prstDash val="dash"/>
              <a:miter lim="800000"/>
              <a:headEnd len="sm" w="sm" type="none"/>
              <a:tailEnd len="med" w="med" type="triangle"/>
            </a:ln>
          </p:spPr>
        </p:cxnSp>
        <p:cxnSp>
          <p:nvCxnSpPr>
            <p:cNvPr id="298" name="Google Shape;298;p11"/>
            <p:cNvCxnSpPr>
              <a:stCxn id="288" idx="3"/>
              <a:endCxn id="294" idx="1"/>
            </p:cNvCxnSpPr>
            <p:nvPr/>
          </p:nvCxnSpPr>
          <p:spPr>
            <a:xfrm>
              <a:off x="5462867" y="5251521"/>
              <a:ext cx="675900" cy="0"/>
            </a:xfrm>
            <a:prstGeom prst="straightConnector1">
              <a:avLst/>
            </a:prstGeom>
            <a:noFill/>
            <a:ln cap="flat" cmpd="sng" w="25400">
              <a:solidFill>
                <a:srgbClr val="024265"/>
              </a:solidFill>
              <a:prstDash val="dash"/>
              <a:miter lim="800000"/>
              <a:headEnd len="sm" w="sm" type="none"/>
              <a:tailEnd len="med" w="med" type="triangl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p12"/>
          <p:cNvGrpSpPr/>
          <p:nvPr/>
        </p:nvGrpSpPr>
        <p:grpSpPr>
          <a:xfrm>
            <a:off x="0" y="0"/>
            <a:ext cx="12192000" cy="1099460"/>
            <a:chOff x="0" y="-3"/>
            <a:chExt cx="12192000" cy="1099460"/>
          </a:xfrm>
        </p:grpSpPr>
        <p:sp>
          <p:nvSpPr>
            <p:cNvPr id="305" name="Google Shape;305;p12"/>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6" name="Google Shape;306;p12"/>
            <p:cNvSpPr txBox="1"/>
            <p:nvPr/>
          </p:nvSpPr>
          <p:spPr>
            <a:xfrm>
              <a:off x="1041745" y="303506"/>
              <a:ext cx="991970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3.2. Method of collecting data - Audio &amp; Video Files</a:t>
              </a:r>
              <a:endParaRPr b="1" sz="2800">
                <a:solidFill>
                  <a:schemeClr val="lt1"/>
                </a:solidFill>
                <a:latin typeface="Arial"/>
                <a:ea typeface="Arial"/>
                <a:cs typeface="Arial"/>
                <a:sym typeface="Arial"/>
              </a:endParaRPr>
            </a:p>
          </p:txBody>
        </p:sp>
        <p:sp>
          <p:nvSpPr>
            <p:cNvPr id="307" name="Google Shape;307;p12"/>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308" name="Google Shape;308;p12"/>
          <p:cNvGrpSpPr/>
          <p:nvPr/>
        </p:nvGrpSpPr>
        <p:grpSpPr>
          <a:xfrm>
            <a:off x="1746006" y="1585594"/>
            <a:ext cx="9938661" cy="4551053"/>
            <a:chOff x="1746006" y="1585594"/>
            <a:chExt cx="9938661" cy="4551053"/>
          </a:xfrm>
        </p:grpSpPr>
        <p:pic>
          <p:nvPicPr>
            <p:cNvPr id="309" name="Google Shape;309;p12"/>
            <p:cNvPicPr preferRelativeResize="0"/>
            <p:nvPr/>
          </p:nvPicPr>
          <p:blipFill rotWithShape="1">
            <a:blip r:embed="rId3">
              <a:alphaModFix/>
            </a:blip>
            <a:srcRect b="0" l="0" r="0" t="0"/>
            <a:stretch/>
          </p:blipFill>
          <p:spPr>
            <a:xfrm>
              <a:off x="1746006" y="2227659"/>
              <a:ext cx="3639568" cy="3091100"/>
            </a:xfrm>
            <a:prstGeom prst="rect">
              <a:avLst/>
            </a:prstGeom>
            <a:noFill/>
            <a:ln>
              <a:noFill/>
            </a:ln>
          </p:spPr>
        </p:pic>
        <p:pic>
          <p:nvPicPr>
            <p:cNvPr id="310" name="Google Shape;310;p12"/>
            <p:cNvPicPr preferRelativeResize="0"/>
            <p:nvPr/>
          </p:nvPicPr>
          <p:blipFill rotWithShape="1">
            <a:blip r:embed="rId4">
              <a:alphaModFix/>
            </a:blip>
            <a:srcRect b="0" l="0" r="0" t="0"/>
            <a:stretch/>
          </p:blipFill>
          <p:spPr>
            <a:xfrm>
              <a:off x="7055058" y="2227657"/>
              <a:ext cx="3593160" cy="3091101"/>
            </a:xfrm>
            <a:prstGeom prst="rect">
              <a:avLst/>
            </a:prstGeom>
            <a:noFill/>
            <a:ln>
              <a:noFill/>
            </a:ln>
          </p:spPr>
        </p:pic>
        <p:sp>
          <p:nvSpPr>
            <p:cNvPr id="311" name="Google Shape;311;p12"/>
            <p:cNvSpPr/>
            <p:nvPr/>
          </p:nvSpPr>
          <p:spPr>
            <a:xfrm>
              <a:off x="8303968" y="3236907"/>
              <a:ext cx="752700" cy="747300"/>
            </a:xfrm>
            <a:prstGeom prst="ellipse">
              <a:avLst/>
            </a:prstGeom>
            <a:noFill/>
            <a:ln cap="flat" cmpd="sng" w="508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2"/>
            <p:cNvSpPr/>
            <p:nvPr/>
          </p:nvSpPr>
          <p:spPr>
            <a:xfrm>
              <a:off x="7797168" y="4076257"/>
              <a:ext cx="1191300" cy="1180800"/>
            </a:xfrm>
            <a:prstGeom prst="ellipse">
              <a:avLst/>
            </a:prstGeom>
            <a:noFill/>
            <a:ln cap="flat" cmpd="sng" w="508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2"/>
            <p:cNvSpPr txBox="1"/>
            <p:nvPr/>
          </p:nvSpPr>
          <p:spPr>
            <a:xfrm>
              <a:off x="1746006" y="5743430"/>
              <a:ext cx="39132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Attached iPhone 6 using tapes</a:t>
              </a:r>
              <a:endParaRPr b="1" sz="1800">
                <a:solidFill>
                  <a:schemeClr val="dk1"/>
                </a:solidFill>
                <a:latin typeface="Arial"/>
                <a:ea typeface="Arial"/>
                <a:cs typeface="Arial"/>
                <a:sym typeface="Arial"/>
              </a:endParaRPr>
            </a:p>
          </p:txBody>
        </p:sp>
        <p:sp>
          <p:nvSpPr>
            <p:cNvPr id="314" name="Google Shape;314;p12"/>
            <p:cNvSpPr/>
            <p:nvPr/>
          </p:nvSpPr>
          <p:spPr>
            <a:xfrm rot="-5400000">
              <a:off x="4138971" y="2386961"/>
              <a:ext cx="3091100" cy="2772480"/>
            </a:xfrm>
            <a:prstGeom prst="triangle">
              <a:avLst>
                <a:gd fmla="val 50000" name="adj"/>
              </a:avLst>
            </a:prstGeom>
            <a:gradFill>
              <a:gsLst>
                <a:gs pos="0">
                  <a:srgbClr val="F2F2F2">
                    <a:alpha val="49803"/>
                  </a:srgbClr>
                </a:gs>
                <a:gs pos="50000">
                  <a:srgbClr val="BFBFBF">
                    <a:alpha val="49803"/>
                  </a:srgbClr>
                </a:gs>
                <a:gs pos="99000">
                  <a:srgbClr val="7F7F7F"/>
                </a:gs>
                <a:gs pos="100000">
                  <a:srgbClr val="7F7F7F"/>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5" name="Google Shape;315;p12"/>
            <p:cNvSpPr txBox="1"/>
            <p:nvPr/>
          </p:nvSpPr>
          <p:spPr>
            <a:xfrm>
              <a:off x="8680318" y="1585594"/>
              <a:ext cx="30043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Recording audio sound</a:t>
              </a:r>
              <a:endParaRPr b="1" sz="1800">
                <a:solidFill>
                  <a:schemeClr val="dk1"/>
                </a:solidFill>
                <a:latin typeface="Arial"/>
                <a:ea typeface="Arial"/>
                <a:cs typeface="Arial"/>
                <a:sym typeface="Arial"/>
              </a:endParaRPr>
            </a:p>
          </p:txBody>
        </p:sp>
        <p:cxnSp>
          <p:nvCxnSpPr>
            <p:cNvPr id="316" name="Google Shape;316;p12"/>
            <p:cNvCxnSpPr>
              <a:stCxn id="311" idx="7"/>
              <a:endCxn id="315" idx="2"/>
            </p:cNvCxnSpPr>
            <p:nvPr/>
          </p:nvCxnSpPr>
          <p:spPr>
            <a:xfrm rot="-5400000">
              <a:off x="8868738" y="2032647"/>
              <a:ext cx="1391400" cy="1236000"/>
            </a:xfrm>
            <a:prstGeom prst="curvedConnector3">
              <a:avLst>
                <a:gd fmla="val 50000" name="adj1"/>
              </a:avLst>
            </a:prstGeom>
            <a:noFill/>
            <a:ln cap="flat" cmpd="sng" w="25400">
              <a:solidFill>
                <a:srgbClr val="FF0000"/>
              </a:solidFill>
              <a:prstDash val="dash"/>
              <a:miter lim="800000"/>
              <a:headEnd len="sm" w="sm" type="none"/>
              <a:tailEnd len="med" w="med" type="triangle"/>
            </a:ln>
          </p:spPr>
        </p:cxnSp>
        <p:sp>
          <p:nvSpPr>
            <p:cNvPr id="317" name="Google Shape;317;p12"/>
            <p:cNvSpPr txBox="1"/>
            <p:nvPr/>
          </p:nvSpPr>
          <p:spPr>
            <a:xfrm>
              <a:off x="8860732" y="5767315"/>
              <a:ext cx="17940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Filming video</a:t>
              </a:r>
              <a:endParaRPr b="1" sz="1800">
                <a:solidFill>
                  <a:schemeClr val="dk1"/>
                </a:solidFill>
                <a:latin typeface="Arial"/>
                <a:ea typeface="Arial"/>
                <a:cs typeface="Arial"/>
                <a:sym typeface="Arial"/>
              </a:endParaRPr>
            </a:p>
          </p:txBody>
        </p:sp>
        <p:cxnSp>
          <p:nvCxnSpPr>
            <p:cNvPr id="318" name="Google Shape;318;p12"/>
            <p:cNvCxnSpPr>
              <a:stCxn id="312" idx="4"/>
              <a:endCxn id="317" idx="0"/>
            </p:cNvCxnSpPr>
            <p:nvPr/>
          </p:nvCxnSpPr>
          <p:spPr>
            <a:xfrm flipH="1" rot="-5400000">
              <a:off x="8820168" y="4829707"/>
              <a:ext cx="510300" cy="1365000"/>
            </a:xfrm>
            <a:prstGeom prst="curvedConnector3">
              <a:avLst>
                <a:gd fmla="val 50000" name="adj1"/>
              </a:avLst>
            </a:prstGeom>
            <a:noFill/>
            <a:ln cap="flat" cmpd="sng" w="25400">
              <a:solidFill>
                <a:srgbClr val="FF0000"/>
              </a:solidFill>
              <a:prstDash val="dot"/>
              <a:miter lim="800000"/>
              <a:headEnd len="sm" w="sm" type="none"/>
              <a:tailEnd len="med" w="med" type="triangle"/>
            </a:ln>
          </p:spPr>
        </p:cxnSp>
        <p:sp>
          <p:nvSpPr>
            <p:cNvPr id="319" name="Google Shape;319;p12"/>
            <p:cNvSpPr/>
            <p:nvPr/>
          </p:nvSpPr>
          <p:spPr>
            <a:xfrm>
              <a:off x="2914248" y="3176442"/>
              <a:ext cx="1191300" cy="1180800"/>
            </a:xfrm>
            <a:prstGeom prst="ellipse">
              <a:avLst/>
            </a:prstGeom>
            <a:noFill/>
            <a:ln cap="flat" cmpd="sng" w="508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0" name="Google Shape;320;p12"/>
            <p:cNvCxnSpPr>
              <a:stCxn id="319" idx="3"/>
              <a:endCxn id="313" idx="0"/>
            </p:cNvCxnSpPr>
            <p:nvPr/>
          </p:nvCxnSpPr>
          <p:spPr>
            <a:xfrm flipH="1" rot="-5400000">
              <a:off x="2616060" y="4656968"/>
              <a:ext cx="1559100" cy="613800"/>
            </a:xfrm>
            <a:prstGeom prst="curvedConnector3">
              <a:avLst>
                <a:gd fmla="val 50000" name="adj1"/>
              </a:avLst>
            </a:prstGeom>
            <a:noFill/>
            <a:ln cap="flat" cmpd="sng" w="25400">
              <a:solidFill>
                <a:srgbClr val="FF0000"/>
              </a:solidFill>
              <a:prstDash val="dot"/>
              <a:miter lim="800000"/>
              <a:headEnd len="sm" w="sm" type="none"/>
              <a:tailEnd len="med" w="med" type="triangl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pSp>
        <p:nvGrpSpPr>
          <p:cNvPr id="326" name="Google Shape;326;p13"/>
          <p:cNvGrpSpPr/>
          <p:nvPr/>
        </p:nvGrpSpPr>
        <p:grpSpPr>
          <a:xfrm>
            <a:off x="0" y="0"/>
            <a:ext cx="12192000" cy="1099460"/>
            <a:chOff x="0" y="-3"/>
            <a:chExt cx="12192000" cy="1099460"/>
          </a:xfrm>
        </p:grpSpPr>
        <p:sp>
          <p:nvSpPr>
            <p:cNvPr id="327" name="Google Shape;327;p13"/>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28" name="Google Shape;328;p13"/>
            <p:cNvSpPr txBox="1"/>
            <p:nvPr/>
          </p:nvSpPr>
          <p:spPr>
            <a:xfrm>
              <a:off x="1004423" y="272728"/>
              <a:ext cx="48413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3.3. Weather Condition</a:t>
              </a:r>
              <a:endParaRPr b="1" sz="3000">
                <a:solidFill>
                  <a:schemeClr val="lt1"/>
                </a:solidFill>
                <a:latin typeface="Arial"/>
                <a:ea typeface="Arial"/>
                <a:cs typeface="Arial"/>
                <a:sym typeface="Arial"/>
              </a:endParaRPr>
            </a:p>
          </p:txBody>
        </p:sp>
        <p:sp>
          <p:nvSpPr>
            <p:cNvPr id="329" name="Google Shape;329;p13"/>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330" name="Google Shape;330;p13"/>
          <p:cNvSpPr txBox="1"/>
          <p:nvPr/>
        </p:nvSpPr>
        <p:spPr>
          <a:xfrm>
            <a:off x="234412" y="4932250"/>
            <a:ext cx="2033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42940"/>
                </a:solidFill>
                <a:latin typeface="Arial"/>
                <a:ea typeface="Arial"/>
                <a:cs typeface="Arial"/>
                <a:sym typeface="Arial"/>
              </a:rPr>
              <a:t>Foggy Days</a:t>
            </a:r>
            <a:endParaRPr b="1" sz="2400">
              <a:solidFill>
                <a:srgbClr val="042940"/>
              </a:solidFill>
              <a:latin typeface="Arial"/>
              <a:ea typeface="Arial"/>
              <a:cs typeface="Arial"/>
              <a:sym typeface="Arial"/>
            </a:endParaRPr>
          </a:p>
        </p:txBody>
      </p:sp>
      <p:sp>
        <p:nvSpPr>
          <p:cNvPr id="331" name="Google Shape;331;p13"/>
          <p:cNvSpPr txBox="1"/>
          <p:nvPr/>
        </p:nvSpPr>
        <p:spPr>
          <a:xfrm>
            <a:off x="6410456" y="4932250"/>
            <a:ext cx="2062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42940"/>
                </a:solidFill>
                <a:latin typeface="Arial"/>
                <a:ea typeface="Arial"/>
                <a:cs typeface="Arial"/>
                <a:sym typeface="Arial"/>
              </a:rPr>
              <a:t>Sunny Days</a:t>
            </a:r>
            <a:endParaRPr b="1" sz="2400">
              <a:solidFill>
                <a:srgbClr val="042940"/>
              </a:solidFill>
              <a:latin typeface="Arial"/>
              <a:ea typeface="Arial"/>
              <a:cs typeface="Arial"/>
              <a:sym typeface="Arial"/>
            </a:endParaRPr>
          </a:p>
        </p:txBody>
      </p:sp>
      <p:sp>
        <p:nvSpPr>
          <p:cNvPr id="332" name="Google Shape;332;p13"/>
          <p:cNvSpPr txBox="1"/>
          <p:nvPr/>
        </p:nvSpPr>
        <p:spPr>
          <a:xfrm>
            <a:off x="234395" y="5383475"/>
            <a:ext cx="4943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As a dense fog came down, </a:t>
            </a:r>
            <a:endParaRPr sz="1800"/>
          </a:p>
          <a:p>
            <a:pPr indent="0" lvl="0" marL="0" marR="0" rtl="0" algn="l">
              <a:spcBef>
                <a:spcPts val="0"/>
              </a:spcBef>
              <a:spcAft>
                <a:spcPts val="0"/>
              </a:spcAft>
              <a:buNone/>
            </a:pPr>
            <a:r>
              <a:rPr lang="en-US" sz="1800">
                <a:solidFill>
                  <a:schemeClr val="dk1"/>
                </a:solidFill>
                <a:latin typeface="Arial"/>
                <a:ea typeface="Arial"/>
                <a:cs typeface="Arial"/>
                <a:sym typeface="Arial"/>
              </a:rPr>
              <a:t>a target drone could be obscured</a:t>
            </a:r>
            <a:endParaRPr sz="1800">
              <a:solidFill>
                <a:schemeClr val="dk1"/>
              </a:solidFill>
              <a:latin typeface="Arial"/>
              <a:ea typeface="Arial"/>
              <a:cs typeface="Arial"/>
              <a:sym typeface="Arial"/>
            </a:endParaRPr>
          </a:p>
        </p:txBody>
      </p:sp>
      <p:sp>
        <p:nvSpPr>
          <p:cNvPr id="333" name="Google Shape;333;p13"/>
          <p:cNvSpPr/>
          <p:nvPr/>
        </p:nvSpPr>
        <p:spPr>
          <a:xfrm>
            <a:off x="234414" y="1582250"/>
            <a:ext cx="5679900" cy="3058500"/>
          </a:xfrm>
          <a:prstGeom prst="rect">
            <a:avLst/>
          </a:prstGeom>
          <a:blipFill rotWithShape="1">
            <a:blip r:embed="rId3">
              <a:alphaModFix/>
            </a:blip>
            <a:stretch>
              <a:fillRect b="0" l="0" r="0" t="0"/>
            </a:stretch>
          </a:blipFill>
          <a:ln>
            <a:noFill/>
          </a:ln>
          <a:effectLst>
            <a:outerShdw blurRad="262816"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4" name="Google Shape;334;p13"/>
          <p:cNvSpPr/>
          <p:nvPr/>
        </p:nvSpPr>
        <p:spPr>
          <a:xfrm>
            <a:off x="6277388" y="1606375"/>
            <a:ext cx="5680200" cy="3058500"/>
          </a:xfrm>
          <a:prstGeom prst="rect">
            <a:avLst/>
          </a:prstGeom>
          <a:blipFill rotWithShape="1">
            <a:blip r:embed="rId4">
              <a:alphaModFix/>
            </a:blip>
            <a:stretch>
              <a:fillRect b="0" l="0" r="0" t="0"/>
            </a:stretch>
          </a:blipFill>
          <a:ln>
            <a:noFill/>
          </a:ln>
          <a:effectLst>
            <a:outerShdw blurRad="262816"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5" name="Google Shape;335;p13"/>
          <p:cNvSpPr txBox="1"/>
          <p:nvPr/>
        </p:nvSpPr>
        <p:spPr>
          <a:xfrm>
            <a:off x="6410450" y="5383475"/>
            <a:ext cx="5781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As a view of farm opened out, </a:t>
            </a:r>
            <a:endParaRPr sz="1800"/>
          </a:p>
          <a:p>
            <a:pPr indent="0" lvl="0" marL="0" marR="0" rtl="0" algn="l">
              <a:spcBef>
                <a:spcPts val="0"/>
              </a:spcBef>
              <a:spcAft>
                <a:spcPts val="0"/>
              </a:spcAft>
              <a:buNone/>
            </a:pPr>
            <a:r>
              <a:rPr lang="en-US" sz="1800">
                <a:solidFill>
                  <a:schemeClr val="dk1"/>
                </a:solidFill>
                <a:latin typeface="Arial"/>
                <a:ea typeface="Arial"/>
                <a:cs typeface="Arial"/>
                <a:sym typeface="Arial"/>
              </a:rPr>
              <a:t>a single camera could capture a target drone clearly </a:t>
            </a: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grpSp>
        <p:nvGrpSpPr>
          <p:cNvPr id="341" name="Google Shape;341;p14"/>
          <p:cNvGrpSpPr/>
          <p:nvPr/>
        </p:nvGrpSpPr>
        <p:grpSpPr>
          <a:xfrm>
            <a:off x="0" y="0"/>
            <a:ext cx="12192000" cy="1099460"/>
            <a:chOff x="0" y="-3"/>
            <a:chExt cx="12192000" cy="1099460"/>
          </a:xfrm>
        </p:grpSpPr>
        <p:sp>
          <p:nvSpPr>
            <p:cNvPr id="342" name="Google Shape;342;p14"/>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43" name="Google Shape;343;p14"/>
            <p:cNvSpPr txBox="1"/>
            <p:nvPr/>
          </p:nvSpPr>
          <p:spPr>
            <a:xfrm>
              <a:off x="1004423" y="272728"/>
              <a:ext cx="48413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3.3. Weather Condition</a:t>
              </a:r>
              <a:endParaRPr b="1" sz="3000">
                <a:solidFill>
                  <a:schemeClr val="lt1"/>
                </a:solidFill>
                <a:latin typeface="Arial"/>
                <a:ea typeface="Arial"/>
                <a:cs typeface="Arial"/>
                <a:sym typeface="Arial"/>
              </a:endParaRPr>
            </a:p>
          </p:txBody>
        </p:sp>
        <p:sp>
          <p:nvSpPr>
            <p:cNvPr id="344" name="Google Shape;344;p14"/>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345" name="Google Shape;345;p14"/>
          <p:cNvPicPr preferRelativeResize="0"/>
          <p:nvPr/>
        </p:nvPicPr>
        <p:blipFill rotWithShape="1">
          <a:blip r:embed="rId3">
            <a:alphaModFix/>
          </a:blip>
          <a:srcRect b="2248" l="0" r="0" t="0"/>
          <a:stretch/>
        </p:blipFill>
        <p:spPr>
          <a:xfrm>
            <a:off x="719173" y="2796363"/>
            <a:ext cx="10279225" cy="220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grpSp>
        <p:nvGrpSpPr>
          <p:cNvPr id="351" name="Google Shape;351;p15"/>
          <p:cNvGrpSpPr/>
          <p:nvPr/>
        </p:nvGrpSpPr>
        <p:grpSpPr>
          <a:xfrm>
            <a:off x="1111512" y="1068337"/>
            <a:ext cx="9968976" cy="4721326"/>
            <a:chOff x="1021148" y="942595"/>
            <a:chExt cx="9968976" cy="4721326"/>
          </a:xfrm>
        </p:grpSpPr>
        <p:pic>
          <p:nvPicPr>
            <p:cNvPr id="352" name="Google Shape;352;p15"/>
            <p:cNvPicPr preferRelativeResize="0"/>
            <p:nvPr/>
          </p:nvPicPr>
          <p:blipFill rotWithShape="1">
            <a:blip r:embed="rId3">
              <a:alphaModFix/>
            </a:blip>
            <a:srcRect b="16338" l="4722" r="15096" t="3333"/>
            <a:stretch/>
          </p:blipFill>
          <p:spPr>
            <a:xfrm>
              <a:off x="4021448" y="942595"/>
              <a:ext cx="3968376" cy="4721326"/>
            </a:xfrm>
            <a:prstGeom prst="rect">
              <a:avLst/>
            </a:prstGeom>
            <a:noFill/>
            <a:ln>
              <a:noFill/>
            </a:ln>
          </p:spPr>
        </p:pic>
        <p:sp>
          <p:nvSpPr>
            <p:cNvPr id="353" name="Google Shape;353;p15"/>
            <p:cNvSpPr/>
            <p:nvPr/>
          </p:nvSpPr>
          <p:spPr>
            <a:xfrm>
              <a:off x="4687984" y="1589170"/>
              <a:ext cx="820200" cy="814500"/>
            </a:xfrm>
            <a:prstGeom prst="ellipse">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5"/>
            <p:cNvSpPr/>
            <p:nvPr/>
          </p:nvSpPr>
          <p:spPr>
            <a:xfrm>
              <a:off x="6525659" y="3407370"/>
              <a:ext cx="820200" cy="814500"/>
            </a:xfrm>
            <a:prstGeom prst="ellipse">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5"/>
            <p:cNvSpPr txBox="1"/>
            <p:nvPr/>
          </p:nvSpPr>
          <p:spPr>
            <a:xfrm>
              <a:off x="1021148" y="1693764"/>
              <a:ext cx="3000300" cy="492412"/>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Detecting Drone</a:t>
              </a:r>
              <a:endParaRPr b="1" sz="2000">
                <a:solidFill>
                  <a:schemeClr val="dk1"/>
                </a:solidFill>
                <a:latin typeface="Arial"/>
                <a:ea typeface="Arial"/>
                <a:cs typeface="Arial"/>
                <a:sym typeface="Arial"/>
              </a:endParaRPr>
            </a:p>
          </p:txBody>
        </p:sp>
        <p:sp>
          <p:nvSpPr>
            <p:cNvPr id="356" name="Google Shape;356;p15"/>
            <p:cNvSpPr txBox="1"/>
            <p:nvPr/>
          </p:nvSpPr>
          <p:spPr>
            <a:xfrm>
              <a:off x="7989824" y="3667770"/>
              <a:ext cx="3000300" cy="492412"/>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Target Drone</a:t>
              </a:r>
              <a:endParaRPr b="1" sz="2000">
                <a:solidFill>
                  <a:schemeClr val="dk1"/>
                </a:solidFill>
                <a:latin typeface="Arial"/>
                <a:ea typeface="Arial"/>
                <a:cs typeface="Arial"/>
                <a:sym typeface="Arial"/>
              </a:endParaRPr>
            </a:p>
          </p:txBody>
        </p:sp>
        <p:sp>
          <p:nvSpPr>
            <p:cNvPr id="357" name="Google Shape;357;p15"/>
            <p:cNvSpPr/>
            <p:nvPr/>
          </p:nvSpPr>
          <p:spPr>
            <a:xfrm rot="2700000">
              <a:off x="5545566" y="2692235"/>
              <a:ext cx="1145937" cy="363170"/>
            </a:xfrm>
            <a:prstGeom prst="right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 name="Google Shape;358;p15"/>
            <p:cNvSpPr txBox="1"/>
            <p:nvPr/>
          </p:nvSpPr>
          <p:spPr>
            <a:xfrm rot="2701509">
              <a:off x="5927555" y="2546860"/>
              <a:ext cx="966474" cy="292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1300" u="none" cap="none" strike="noStrike">
                  <a:solidFill>
                    <a:srgbClr val="000000"/>
                  </a:solidFill>
                  <a:latin typeface="Arial"/>
                  <a:ea typeface="Arial"/>
                  <a:cs typeface="Arial"/>
                  <a:sym typeface="Arial"/>
                </a:rPr>
                <a:t>DETECT</a:t>
              </a:r>
              <a:endParaRPr b="1" i="0" sz="1600" u="none" cap="none" strike="noStrike">
                <a:solidFill>
                  <a:srgbClr val="000000"/>
                </a:solidFill>
                <a:latin typeface="Arial"/>
                <a:ea typeface="Arial"/>
                <a:cs typeface="Arial"/>
                <a:sym typeface="Arial"/>
              </a:endParaRPr>
            </a:p>
          </p:txBody>
        </p:sp>
        <p:cxnSp>
          <p:nvCxnSpPr>
            <p:cNvPr id="359" name="Google Shape;359;p15"/>
            <p:cNvCxnSpPr>
              <a:stCxn id="353" idx="1"/>
              <a:endCxn id="355" idx="0"/>
            </p:cNvCxnSpPr>
            <p:nvPr/>
          </p:nvCxnSpPr>
          <p:spPr>
            <a:xfrm flipH="1" rot="5400000">
              <a:off x="3657300" y="557651"/>
              <a:ext cx="14700" cy="2286900"/>
            </a:xfrm>
            <a:prstGeom prst="curvedConnector3">
              <a:avLst>
                <a:gd fmla="val 3224777" name="adj1"/>
              </a:avLst>
            </a:prstGeom>
            <a:noFill/>
            <a:ln cap="flat" cmpd="sng" w="25400">
              <a:solidFill>
                <a:schemeClr val="dk1"/>
              </a:solidFill>
              <a:prstDash val="dash"/>
              <a:miter lim="800000"/>
              <a:headEnd len="sm" w="sm" type="none"/>
              <a:tailEnd len="med" w="med" type="triangle"/>
            </a:ln>
          </p:spPr>
        </p:cxnSp>
        <p:cxnSp>
          <p:nvCxnSpPr>
            <p:cNvPr id="360" name="Google Shape;360;p15"/>
            <p:cNvCxnSpPr>
              <a:stCxn id="354" idx="7"/>
              <a:endCxn id="356" idx="0"/>
            </p:cNvCxnSpPr>
            <p:nvPr/>
          </p:nvCxnSpPr>
          <p:spPr>
            <a:xfrm flipH="1" rot="-5400000">
              <a:off x="8287293" y="2465101"/>
              <a:ext cx="141000" cy="2264100"/>
            </a:xfrm>
            <a:prstGeom prst="curvedConnector3">
              <a:avLst>
                <a:gd fmla="val -335620" name="adj1"/>
              </a:avLst>
            </a:prstGeom>
            <a:noFill/>
            <a:ln cap="flat" cmpd="sng" w="25400">
              <a:solidFill>
                <a:schemeClr val="dk1"/>
              </a:solidFill>
              <a:prstDash val="dash"/>
              <a:miter lim="800000"/>
              <a:headEnd len="sm" w="sm" type="none"/>
              <a:tailEnd len="med" w="med" type="triangle"/>
            </a:ln>
          </p:spPr>
        </p:cxn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6"/>
          <p:cNvSpPr/>
          <p:nvPr/>
        </p:nvSpPr>
        <p:spPr>
          <a:xfrm rot="5400000">
            <a:off x="-3159000" y="3159000"/>
            <a:ext cx="6858000" cy="540000"/>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6" name="Google Shape;366;p16"/>
          <p:cNvSpPr/>
          <p:nvPr/>
        </p:nvSpPr>
        <p:spPr>
          <a:xfrm rot="5400000">
            <a:off x="8492998" y="3159000"/>
            <a:ext cx="6858000" cy="540000"/>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67" name="Google Shape;367;p16"/>
          <p:cNvGrpSpPr/>
          <p:nvPr/>
        </p:nvGrpSpPr>
        <p:grpSpPr>
          <a:xfrm>
            <a:off x="3136872" y="1947275"/>
            <a:ext cx="6879778" cy="2963454"/>
            <a:chOff x="2954761" y="2106209"/>
            <a:chExt cx="6879778" cy="2963454"/>
          </a:xfrm>
        </p:grpSpPr>
        <p:sp>
          <p:nvSpPr>
            <p:cNvPr id="368" name="Google Shape;368;p16"/>
            <p:cNvSpPr txBox="1"/>
            <p:nvPr/>
          </p:nvSpPr>
          <p:spPr>
            <a:xfrm>
              <a:off x="2954761" y="2106209"/>
              <a:ext cx="9540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00486F"/>
                  </a:solidFill>
                  <a:latin typeface="Arial"/>
                  <a:ea typeface="Arial"/>
                  <a:cs typeface="Arial"/>
                  <a:sym typeface="Arial"/>
                </a:rPr>
                <a:t>4.</a:t>
              </a:r>
              <a:endParaRPr/>
            </a:p>
          </p:txBody>
        </p:sp>
        <p:cxnSp>
          <p:nvCxnSpPr>
            <p:cNvPr id="369" name="Google Shape;369;p16"/>
            <p:cNvCxnSpPr/>
            <p:nvPr/>
          </p:nvCxnSpPr>
          <p:spPr>
            <a:xfrm>
              <a:off x="2954767" y="2803103"/>
              <a:ext cx="6159521" cy="0"/>
            </a:xfrm>
            <a:prstGeom prst="straightConnector1">
              <a:avLst/>
            </a:prstGeom>
            <a:noFill/>
            <a:ln cap="flat" cmpd="sng" w="12700">
              <a:solidFill>
                <a:srgbClr val="D8D8D8"/>
              </a:solidFill>
              <a:prstDash val="solid"/>
              <a:miter lim="800000"/>
              <a:headEnd len="sm" w="sm" type="none"/>
              <a:tailEnd len="sm" w="sm" type="none"/>
            </a:ln>
          </p:spPr>
        </p:cxnSp>
        <p:sp>
          <p:nvSpPr>
            <p:cNvPr id="370" name="Google Shape;370;p16"/>
            <p:cNvSpPr txBox="1"/>
            <p:nvPr/>
          </p:nvSpPr>
          <p:spPr>
            <a:xfrm>
              <a:off x="2958744" y="2948187"/>
              <a:ext cx="551625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rPr>
                <a:t>Experiment Process and Results</a:t>
              </a:r>
              <a:endParaRPr b="1"/>
            </a:p>
            <a:p>
              <a:pPr indent="0" lvl="0" marL="0" marR="0" rtl="0" algn="l">
                <a:spcBef>
                  <a:spcPts val="0"/>
                </a:spcBef>
                <a:spcAft>
                  <a:spcPts val="0"/>
                </a:spcAft>
                <a:buNone/>
              </a:pPr>
              <a:r>
                <a:t/>
              </a:r>
              <a:endParaRPr b="1" sz="2400">
                <a:solidFill>
                  <a:schemeClr val="dk1"/>
                </a:solidFill>
                <a:latin typeface="Malgun Gothic"/>
                <a:ea typeface="Malgun Gothic"/>
                <a:cs typeface="Malgun Gothic"/>
                <a:sym typeface="Malgun Gothic"/>
              </a:endParaRPr>
            </a:p>
          </p:txBody>
        </p:sp>
        <p:sp>
          <p:nvSpPr>
            <p:cNvPr id="371" name="Google Shape;371;p16"/>
            <p:cNvSpPr txBox="1"/>
            <p:nvPr/>
          </p:nvSpPr>
          <p:spPr>
            <a:xfrm>
              <a:off x="2954767" y="3500003"/>
              <a:ext cx="6879772"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4.1. Overall Process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4.2. Image Process and Results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4.3. Audio Process and Results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4.4. Decision Fusion: Acoustic + Vision</a:t>
              </a:r>
              <a:endParaRPr sz="2400">
                <a:solidFill>
                  <a:schemeClr val="dk1"/>
                </a:solidFill>
                <a:latin typeface="Arial"/>
                <a:ea typeface="Arial"/>
                <a:cs typeface="Arial"/>
                <a:sym typeface="Arial"/>
              </a:endParaRPr>
            </a:p>
          </p:txBody>
        </p:sp>
      </p:grpSp>
      <p:sp>
        <p:nvSpPr>
          <p:cNvPr id="372" name="Google Shape;372;p16"/>
          <p:cNvSpPr/>
          <p:nvPr/>
        </p:nvSpPr>
        <p:spPr>
          <a:xfrm rot="5400000">
            <a:off x="6266474" y="-506245"/>
            <a:ext cx="185100" cy="6444300"/>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73" name="Google Shape;373;p16"/>
          <p:cNvSpPr txBox="1"/>
          <p:nvPr/>
        </p:nvSpPr>
        <p:spPr>
          <a:xfrm>
            <a:off x="8338113" y="220054"/>
            <a:ext cx="3092400" cy="1077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chemeClr val="dk1"/>
                </a:solidFill>
                <a:latin typeface="Arial"/>
                <a:ea typeface="Arial"/>
                <a:cs typeface="Arial"/>
                <a:sym typeface="Arial"/>
              </a:rPr>
              <a:t>Deep Learning Method of</a:t>
            </a:r>
            <a:endParaRPr/>
          </a:p>
          <a:p>
            <a:pPr indent="0" lvl="0" marL="0" marR="0" rtl="0" algn="r">
              <a:spcBef>
                <a:spcPts val="0"/>
              </a:spcBef>
              <a:spcAft>
                <a:spcPts val="0"/>
              </a:spcAft>
              <a:buNone/>
            </a:pPr>
            <a:r>
              <a:rPr lang="en-US" sz="1600">
                <a:solidFill>
                  <a:schemeClr val="dk1"/>
                </a:solidFill>
                <a:latin typeface="Arial"/>
                <a:ea typeface="Arial"/>
                <a:cs typeface="Arial"/>
                <a:sym typeface="Arial"/>
              </a:rPr>
              <a:t>Drone Detection </a:t>
            </a:r>
            <a:r>
              <a:rPr lang="en-US" sz="1600">
                <a:solidFill>
                  <a:schemeClr val="dk1"/>
                </a:solidFill>
              </a:rPr>
              <a:t>U</a:t>
            </a:r>
            <a:r>
              <a:rPr lang="en-US" sz="1600">
                <a:solidFill>
                  <a:schemeClr val="dk1"/>
                </a:solidFill>
                <a:latin typeface="Arial"/>
                <a:ea typeface="Arial"/>
                <a:cs typeface="Arial"/>
                <a:sym typeface="Arial"/>
              </a:rPr>
              <a:t>sing</a:t>
            </a:r>
            <a:endParaRPr/>
          </a:p>
          <a:p>
            <a:pPr indent="0" lvl="0" marL="0" marR="0" rtl="0" algn="r">
              <a:spcBef>
                <a:spcPts val="0"/>
              </a:spcBef>
              <a:spcAft>
                <a:spcPts val="0"/>
              </a:spcAft>
              <a:buNone/>
            </a:pPr>
            <a:r>
              <a:rPr lang="en-US" sz="1600">
                <a:solidFill>
                  <a:schemeClr val="dk1"/>
                </a:solidFill>
                <a:latin typeface="Arial"/>
                <a:ea typeface="Arial"/>
                <a:cs typeface="Arial"/>
                <a:sym typeface="Arial"/>
              </a:rPr>
              <a:t>Acoustic and Visual Features</a:t>
            </a:r>
            <a:endParaRPr sz="1600">
              <a:solidFill>
                <a:schemeClr val="dk1"/>
              </a:solidFill>
              <a:latin typeface="Arial"/>
              <a:ea typeface="Arial"/>
              <a:cs typeface="Arial"/>
              <a:sym typeface="Arial"/>
            </a:endParaRPr>
          </a:p>
          <a:p>
            <a:pPr indent="0" lvl="0" marL="0" marR="0" rtl="0" algn="r">
              <a:spcBef>
                <a:spcPts val="0"/>
              </a:spcBef>
              <a:spcAft>
                <a:spcPts val="0"/>
              </a:spcAft>
              <a:buNone/>
            </a:pPr>
            <a:r>
              <a:t/>
            </a:r>
            <a:endParaRPr sz="1600">
              <a:solidFill>
                <a:schemeClr val="dk1"/>
              </a:solidFill>
              <a:latin typeface="Arial"/>
              <a:ea typeface="Arial"/>
              <a:cs typeface="Arial"/>
              <a:sym typeface="Arial"/>
            </a:endParaRPr>
          </a:p>
        </p:txBody>
      </p:sp>
      <p:sp>
        <p:nvSpPr>
          <p:cNvPr id="374" name="Google Shape;374;p16"/>
          <p:cNvSpPr/>
          <p:nvPr/>
        </p:nvSpPr>
        <p:spPr>
          <a:xfrm flipH="1" rot="-5400000">
            <a:off x="11073028" y="620028"/>
            <a:ext cx="760800" cy="45600"/>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7"/>
          <p:cNvSpPr txBox="1"/>
          <p:nvPr/>
        </p:nvSpPr>
        <p:spPr>
          <a:xfrm>
            <a:off x="3731363" y="2458099"/>
            <a:ext cx="451885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042940"/>
                </a:solidFill>
                <a:latin typeface="Arial"/>
                <a:ea typeface="Arial"/>
                <a:cs typeface="Arial"/>
                <a:sym typeface="Arial"/>
              </a:rPr>
              <a:t>Overall Process</a:t>
            </a:r>
            <a:endParaRPr sz="4000">
              <a:solidFill>
                <a:srgbClr val="042940"/>
              </a:solidFill>
              <a:latin typeface="Arial"/>
              <a:ea typeface="Arial"/>
              <a:cs typeface="Arial"/>
              <a:sym typeface="Arial"/>
            </a:endParaRPr>
          </a:p>
        </p:txBody>
      </p:sp>
      <p:sp>
        <p:nvSpPr>
          <p:cNvPr id="380" name="Google Shape;380;p17"/>
          <p:cNvSpPr/>
          <p:nvPr/>
        </p:nvSpPr>
        <p:spPr>
          <a:xfrm>
            <a:off x="2808572" y="2024745"/>
            <a:ext cx="210419" cy="2978730"/>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1" name="Google Shape;381;p17"/>
          <p:cNvSpPr txBox="1"/>
          <p:nvPr>
            <p:ph idx="1" type="body"/>
          </p:nvPr>
        </p:nvSpPr>
        <p:spPr>
          <a:xfrm>
            <a:off x="3731362" y="3429000"/>
            <a:ext cx="5546857" cy="103437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en-US" sz="2000">
                <a:latin typeface="Arial"/>
                <a:ea typeface="Arial"/>
                <a:cs typeface="Arial"/>
                <a:sym typeface="Arial"/>
              </a:rPr>
              <a:t>4.1.1 Three methods of evaluation</a:t>
            </a:r>
            <a:endParaRPr/>
          </a:p>
          <a:p>
            <a:pPr indent="0" lvl="0" marL="0" rtl="0" algn="l">
              <a:lnSpc>
                <a:spcPct val="90000"/>
              </a:lnSpc>
              <a:spcBef>
                <a:spcPts val="1000"/>
              </a:spcBef>
              <a:spcAft>
                <a:spcPts val="0"/>
              </a:spcAft>
              <a:buClr>
                <a:schemeClr val="dk1"/>
              </a:buClr>
              <a:buSzPct val="100000"/>
              <a:buNone/>
            </a:pPr>
            <a:r>
              <a:rPr lang="en-US" sz="2000">
                <a:latin typeface="Arial"/>
                <a:ea typeface="Arial"/>
                <a:cs typeface="Arial"/>
                <a:sym typeface="Arial"/>
              </a:rPr>
              <a:t>4.1.2 System overview</a:t>
            </a:r>
            <a:endParaRPr/>
          </a:p>
          <a:p>
            <a:pPr indent="0" lvl="0" marL="0" rtl="0" algn="l">
              <a:lnSpc>
                <a:spcPct val="90000"/>
              </a:lnSpc>
              <a:spcBef>
                <a:spcPts val="1000"/>
              </a:spcBef>
              <a:spcAft>
                <a:spcPts val="0"/>
              </a:spcAft>
              <a:buClr>
                <a:schemeClr val="dk1"/>
              </a:buClr>
              <a:buSzPct val="100000"/>
              <a:buNone/>
            </a:pPr>
            <a:r>
              <a:rPr lang="en-US" sz="2000">
                <a:latin typeface="Arial"/>
                <a:ea typeface="Arial"/>
                <a:cs typeface="Arial"/>
                <a:sym typeface="Arial"/>
              </a:rPr>
              <a:t>4.1.3 Total number of dataset</a:t>
            </a:r>
            <a:endParaRPr sz="2000">
              <a:latin typeface="Arial"/>
              <a:ea typeface="Arial"/>
              <a:cs typeface="Arial"/>
              <a:sym typeface="Arial"/>
            </a:endParaRPr>
          </a:p>
        </p:txBody>
      </p:sp>
      <p:sp>
        <p:nvSpPr>
          <p:cNvPr id="382" name="Google Shape;382;p17"/>
          <p:cNvSpPr/>
          <p:nvPr/>
        </p:nvSpPr>
        <p:spPr>
          <a:xfrm>
            <a:off x="8962590" y="2024745"/>
            <a:ext cx="210419" cy="2978730"/>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grpSp>
        <p:nvGrpSpPr>
          <p:cNvPr id="388" name="Google Shape;388;p18"/>
          <p:cNvGrpSpPr/>
          <p:nvPr/>
        </p:nvGrpSpPr>
        <p:grpSpPr>
          <a:xfrm>
            <a:off x="7437071" y="2243895"/>
            <a:ext cx="3158237" cy="3158237"/>
            <a:chOff x="1974906" y="2113010"/>
            <a:chExt cx="3158237" cy="3158237"/>
          </a:xfrm>
        </p:grpSpPr>
        <p:sp>
          <p:nvSpPr>
            <p:cNvPr id="389" name="Google Shape;389;p18"/>
            <p:cNvSpPr/>
            <p:nvPr/>
          </p:nvSpPr>
          <p:spPr>
            <a:xfrm>
              <a:off x="1974906" y="2113010"/>
              <a:ext cx="3158237" cy="3158237"/>
            </a:xfrm>
            <a:prstGeom prst="ellipse">
              <a:avLst/>
            </a:prstGeom>
            <a:solidFill>
              <a:schemeClr val="lt1"/>
            </a:solidFill>
            <a:ln cap="flat" cmpd="sng" w="25400">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0" name="Google Shape;390;p18"/>
            <p:cNvSpPr txBox="1"/>
            <p:nvPr/>
          </p:nvSpPr>
          <p:spPr>
            <a:xfrm>
              <a:off x="2212951" y="3230463"/>
              <a:ext cx="268214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Visual-Based</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Feature</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Binary Classification</a:t>
              </a:r>
              <a:endParaRPr b="1" sz="1800">
                <a:solidFill>
                  <a:schemeClr val="dk1"/>
                </a:solidFill>
                <a:latin typeface="Arial"/>
                <a:ea typeface="Arial"/>
                <a:cs typeface="Arial"/>
                <a:sym typeface="Arial"/>
              </a:endParaRPr>
            </a:p>
          </p:txBody>
        </p:sp>
      </p:grpSp>
      <p:grpSp>
        <p:nvGrpSpPr>
          <p:cNvPr id="391" name="Google Shape;391;p18"/>
          <p:cNvGrpSpPr/>
          <p:nvPr/>
        </p:nvGrpSpPr>
        <p:grpSpPr>
          <a:xfrm>
            <a:off x="1744081" y="2243895"/>
            <a:ext cx="3158237" cy="3158237"/>
            <a:chOff x="1974906" y="2113010"/>
            <a:chExt cx="3158237" cy="3158237"/>
          </a:xfrm>
        </p:grpSpPr>
        <p:sp>
          <p:nvSpPr>
            <p:cNvPr id="392" name="Google Shape;392;p18"/>
            <p:cNvSpPr/>
            <p:nvPr/>
          </p:nvSpPr>
          <p:spPr>
            <a:xfrm>
              <a:off x="1974906" y="2113010"/>
              <a:ext cx="3158237" cy="3158237"/>
            </a:xfrm>
            <a:prstGeom prst="ellipse">
              <a:avLst/>
            </a:prstGeom>
            <a:solidFill>
              <a:schemeClr val="lt1"/>
            </a:solidFill>
            <a:ln cap="flat" cmpd="sng" w="25400">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3" name="Google Shape;393;p18"/>
            <p:cNvSpPr txBox="1"/>
            <p:nvPr/>
          </p:nvSpPr>
          <p:spPr>
            <a:xfrm>
              <a:off x="2212951" y="3230463"/>
              <a:ext cx="268214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42940"/>
                  </a:solidFill>
                  <a:latin typeface="Arial"/>
                  <a:ea typeface="Arial"/>
                  <a:cs typeface="Arial"/>
                  <a:sym typeface="Arial"/>
                </a:rPr>
                <a:t>Acoustic-Based</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Feature </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Binary Classification</a:t>
              </a:r>
              <a:endParaRPr b="1" sz="1800">
                <a:solidFill>
                  <a:schemeClr val="dk1"/>
                </a:solidFill>
                <a:latin typeface="Arial"/>
                <a:ea typeface="Arial"/>
                <a:cs typeface="Arial"/>
                <a:sym typeface="Arial"/>
              </a:endParaRPr>
            </a:p>
          </p:txBody>
        </p:sp>
      </p:grpSp>
      <p:grpSp>
        <p:nvGrpSpPr>
          <p:cNvPr id="394" name="Google Shape;394;p18"/>
          <p:cNvGrpSpPr/>
          <p:nvPr/>
        </p:nvGrpSpPr>
        <p:grpSpPr>
          <a:xfrm>
            <a:off x="0" y="0"/>
            <a:ext cx="12192000" cy="1099460"/>
            <a:chOff x="0" y="-3"/>
            <a:chExt cx="12192000" cy="1099460"/>
          </a:xfrm>
        </p:grpSpPr>
        <p:sp>
          <p:nvSpPr>
            <p:cNvPr id="395" name="Google Shape;395;p18"/>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6" name="Google Shape;396;p18"/>
            <p:cNvSpPr txBox="1"/>
            <p:nvPr/>
          </p:nvSpPr>
          <p:spPr>
            <a:xfrm>
              <a:off x="1004423" y="272728"/>
              <a:ext cx="719780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4.1.1. Three Methods of Evaluation</a:t>
              </a:r>
              <a:endParaRPr b="1" sz="3000">
                <a:solidFill>
                  <a:schemeClr val="lt1"/>
                </a:solidFill>
                <a:latin typeface="Arial"/>
                <a:ea typeface="Arial"/>
                <a:cs typeface="Arial"/>
                <a:sym typeface="Arial"/>
              </a:endParaRPr>
            </a:p>
          </p:txBody>
        </p:sp>
        <p:sp>
          <p:nvSpPr>
            <p:cNvPr id="397" name="Google Shape;397;p18"/>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398" name="Google Shape;398;p18"/>
          <p:cNvGrpSpPr/>
          <p:nvPr/>
        </p:nvGrpSpPr>
        <p:grpSpPr>
          <a:xfrm>
            <a:off x="4516881" y="2243895"/>
            <a:ext cx="3158237" cy="3158237"/>
            <a:chOff x="4516881" y="2243895"/>
            <a:chExt cx="3158237" cy="3158237"/>
          </a:xfrm>
        </p:grpSpPr>
        <p:grpSp>
          <p:nvGrpSpPr>
            <p:cNvPr id="399" name="Google Shape;399;p18"/>
            <p:cNvGrpSpPr/>
            <p:nvPr/>
          </p:nvGrpSpPr>
          <p:grpSpPr>
            <a:xfrm>
              <a:off x="4516881" y="2243895"/>
              <a:ext cx="3158237" cy="3158237"/>
              <a:chOff x="4516881" y="2243895"/>
              <a:chExt cx="3158237" cy="3158237"/>
            </a:xfrm>
          </p:grpSpPr>
          <p:sp>
            <p:nvSpPr>
              <p:cNvPr id="400" name="Google Shape;400;p18"/>
              <p:cNvSpPr/>
              <p:nvPr/>
            </p:nvSpPr>
            <p:spPr>
              <a:xfrm>
                <a:off x="4516881" y="2243895"/>
                <a:ext cx="3158237" cy="3158237"/>
              </a:xfrm>
              <a:prstGeom prst="ellipse">
                <a:avLst/>
              </a:prstGeom>
              <a:solidFill>
                <a:schemeClr val="lt1"/>
              </a:solidFill>
              <a:ln cap="flat" cmpd="sng" w="25400">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1" name="Google Shape;401;p18"/>
              <p:cNvSpPr/>
              <p:nvPr/>
            </p:nvSpPr>
            <p:spPr>
              <a:xfrm>
                <a:off x="4607388" y="2343280"/>
                <a:ext cx="2959465" cy="2959465"/>
              </a:xfrm>
              <a:prstGeom prst="ellipse">
                <a:avLst/>
              </a:prstGeom>
              <a:solidFill>
                <a:srgbClr val="042940"/>
              </a:solidFill>
              <a:ln cap="flat" cmpd="sng" w="25400">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402" name="Google Shape;402;p18"/>
            <p:cNvSpPr txBox="1"/>
            <p:nvPr/>
          </p:nvSpPr>
          <p:spPr>
            <a:xfrm>
              <a:off x="4770464" y="3097336"/>
              <a:ext cx="25971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rPr>
                <a:t>Decision Fusion</a:t>
              </a:r>
              <a:endParaRPr/>
            </a:p>
            <a:p>
              <a:pPr indent="0" lvl="0" marL="0" marR="0" rtl="0" algn="ctr">
                <a:spcBef>
                  <a:spcPts val="0"/>
                </a:spcBef>
                <a:spcAft>
                  <a:spcPts val="0"/>
                </a:spcAft>
                <a:buNone/>
              </a:pPr>
              <a:r>
                <a:rPr b="1" lang="en-US" sz="1600">
                  <a:solidFill>
                    <a:schemeClr val="lt1"/>
                  </a:solidFill>
                  <a:latin typeface="Arial"/>
                  <a:ea typeface="Arial"/>
                  <a:cs typeface="Arial"/>
                  <a:sym typeface="Arial"/>
                </a:rPr>
                <a:t>of</a:t>
              </a:r>
              <a:endParaRPr/>
            </a:p>
            <a:p>
              <a:pPr indent="0" lvl="0" marL="0" marR="0" rtl="0" algn="ctr">
                <a:spcBef>
                  <a:spcPts val="0"/>
                </a:spcBef>
                <a:spcAft>
                  <a:spcPts val="0"/>
                </a:spcAft>
                <a:buNone/>
              </a:pPr>
              <a:r>
                <a:rPr b="1" lang="en-US" sz="1600">
                  <a:solidFill>
                    <a:schemeClr val="lt1"/>
                  </a:solidFill>
                  <a:latin typeface="Arial"/>
                  <a:ea typeface="Arial"/>
                  <a:cs typeface="Arial"/>
                  <a:sym typeface="Arial"/>
                </a:rPr>
                <a:t>Acoustic and Visual</a:t>
              </a:r>
              <a:endParaRPr/>
            </a:p>
            <a:p>
              <a:pPr indent="0" lvl="0" marL="0" marR="0" rtl="0" algn="ctr">
                <a:spcBef>
                  <a:spcPts val="0"/>
                </a:spcBef>
                <a:spcAft>
                  <a:spcPts val="0"/>
                </a:spcAft>
                <a:buNone/>
              </a:pPr>
              <a:r>
                <a:rPr b="1" lang="en-US" sz="1600">
                  <a:solidFill>
                    <a:schemeClr val="lt1"/>
                  </a:solidFill>
                  <a:latin typeface="Arial"/>
                  <a:ea typeface="Arial"/>
                  <a:cs typeface="Arial"/>
                  <a:sym typeface="Arial"/>
                </a:rPr>
                <a:t>Based</a:t>
              </a:r>
              <a:endParaRPr/>
            </a:p>
            <a:p>
              <a:pPr indent="0" lvl="0" marL="0" marR="0" rtl="0" algn="ctr">
                <a:spcBef>
                  <a:spcPts val="0"/>
                </a:spcBef>
                <a:spcAft>
                  <a:spcPts val="0"/>
                </a:spcAft>
                <a:buNone/>
              </a:pPr>
              <a:r>
                <a:rPr b="1" lang="en-US" sz="1600">
                  <a:solidFill>
                    <a:srgbClr val="BFBFBF"/>
                  </a:solidFill>
                  <a:latin typeface="Arial"/>
                  <a:ea typeface="Arial"/>
                  <a:cs typeface="Arial"/>
                  <a:sym typeface="Arial"/>
                </a:rPr>
                <a:t>Feature </a:t>
              </a:r>
              <a:endParaRPr/>
            </a:p>
            <a:p>
              <a:pPr indent="0" lvl="0" marL="0" marR="0" rtl="0" algn="ctr">
                <a:spcBef>
                  <a:spcPts val="0"/>
                </a:spcBef>
                <a:spcAft>
                  <a:spcPts val="0"/>
                </a:spcAft>
                <a:buNone/>
              </a:pPr>
              <a:r>
                <a:rPr b="1" lang="en-US" sz="1600">
                  <a:solidFill>
                    <a:srgbClr val="BFBFBF"/>
                  </a:solidFill>
                  <a:latin typeface="Arial"/>
                  <a:ea typeface="Arial"/>
                  <a:cs typeface="Arial"/>
                  <a:sym typeface="Arial"/>
                </a:rPr>
                <a:t>Binary Classification</a:t>
              </a:r>
              <a:endParaRPr b="1" sz="1600">
                <a:solidFill>
                  <a:srgbClr val="BFBFBF"/>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19"/>
          <p:cNvGrpSpPr/>
          <p:nvPr/>
        </p:nvGrpSpPr>
        <p:grpSpPr>
          <a:xfrm>
            <a:off x="0" y="0"/>
            <a:ext cx="12192000" cy="1099460"/>
            <a:chOff x="0" y="-3"/>
            <a:chExt cx="12192000" cy="1099460"/>
          </a:xfrm>
        </p:grpSpPr>
        <p:sp>
          <p:nvSpPr>
            <p:cNvPr id="408" name="Google Shape;408;p19"/>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9" name="Google Shape;409;p19"/>
            <p:cNvSpPr txBox="1"/>
            <p:nvPr/>
          </p:nvSpPr>
          <p:spPr>
            <a:xfrm>
              <a:off x="1004423" y="272728"/>
              <a:ext cx="4972836"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4.1.2. System Overview</a:t>
              </a:r>
              <a:endParaRPr b="1" sz="3000">
                <a:solidFill>
                  <a:schemeClr val="lt1"/>
                </a:solidFill>
                <a:latin typeface="Arial"/>
                <a:ea typeface="Arial"/>
                <a:cs typeface="Arial"/>
                <a:sym typeface="Arial"/>
              </a:endParaRPr>
            </a:p>
          </p:txBody>
        </p:sp>
        <p:sp>
          <p:nvSpPr>
            <p:cNvPr id="410" name="Google Shape;410;p19"/>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411" name="Google Shape;411;p19"/>
          <p:cNvSpPr txBox="1"/>
          <p:nvPr/>
        </p:nvSpPr>
        <p:spPr>
          <a:xfrm>
            <a:off x="1159577" y="2425550"/>
            <a:ext cx="1158600" cy="4311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Acoustic </a:t>
            </a:r>
            <a:endParaRPr b="1" sz="1600">
              <a:solidFill>
                <a:schemeClr val="dk1"/>
              </a:solidFill>
              <a:latin typeface="Arial"/>
              <a:ea typeface="Arial"/>
              <a:cs typeface="Arial"/>
              <a:sym typeface="Arial"/>
            </a:endParaRPr>
          </a:p>
        </p:txBody>
      </p:sp>
      <p:sp>
        <p:nvSpPr>
          <p:cNvPr id="412" name="Google Shape;412;p19"/>
          <p:cNvSpPr txBox="1"/>
          <p:nvPr/>
        </p:nvSpPr>
        <p:spPr>
          <a:xfrm>
            <a:off x="1067213" y="4966801"/>
            <a:ext cx="1158600" cy="4311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Image</a:t>
            </a:r>
            <a:endParaRPr b="1" sz="1600">
              <a:solidFill>
                <a:schemeClr val="dk1"/>
              </a:solidFill>
              <a:latin typeface="Arial"/>
              <a:ea typeface="Arial"/>
              <a:cs typeface="Arial"/>
              <a:sym typeface="Arial"/>
            </a:endParaRPr>
          </a:p>
        </p:txBody>
      </p:sp>
      <p:sp>
        <p:nvSpPr>
          <p:cNvPr id="413" name="Google Shape;413;p19"/>
          <p:cNvSpPr/>
          <p:nvPr/>
        </p:nvSpPr>
        <p:spPr>
          <a:xfrm>
            <a:off x="2949319" y="2305028"/>
            <a:ext cx="1705800" cy="672000"/>
          </a:xfrm>
          <a:prstGeom prst="rect">
            <a:avLst/>
          </a:prstGeom>
          <a:solidFill>
            <a:srgbClr val="042940"/>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600"/>
              <a:buFont typeface="Arial"/>
              <a:buNone/>
            </a:pPr>
            <a:r>
              <a:rPr b="1" lang="en-US" sz="1600">
                <a:solidFill>
                  <a:schemeClr val="lt1"/>
                </a:solidFill>
                <a:latin typeface="Arial"/>
                <a:ea typeface="Arial"/>
                <a:cs typeface="Arial"/>
                <a:sym typeface="Arial"/>
              </a:rPr>
              <a:t>MFCC</a:t>
            </a:r>
            <a:endParaRPr b="1" sz="1600">
              <a:solidFill>
                <a:schemeClr val="lt1"/>
              </a:solidFill>
              <a:latin typeface="Arial"/>
              <a:ea typeface="Arial"/>
              <a:cs typeface="Arial"/>
              <a:sym typeface="Arial"/>
            </a:endParaRPr>
          </a:p>
        </p:txBody>
      </p:sp>
      <p:cxnSp>
        <p:nvCxnSpPr>
          <p:cNvPr id="414" name="Google Shape;414;p19"/>
          <p:cNvCxnSpPr>
            <a:stCxn id="413" idx="3"/>
            <a:endCxn id="415" idx="2"/>
          </p:cNvCxnSpPr>
          <p:nvPr/>
        </p:nvCxnSpPr>
        <p:spPr>
          <a:xfrm flipH="1" rot="10800000">
            <a:off x="4655119" y="2628728"/>
            <a:ext cx="942900" cy="12300"/>
          </a:xfrm>
          <a:prstGeom prst="straightConnector1">
            <a:avLst/>
          </a:prstGeom>
          <a:noFill/>
          <a:ln cap="flat" cmpd="sng" w="9525">
            <a:solidFill>
              <a:schemeClr val="dk2"/>
            </a:solidFill>
            <a:prstDash val="solid"/>
            <a:round/>
            <a:headEnd len="sm" w="sm" type="none"/>
            <a:tailEnd len="sm" w="sm" type="none"/>
          </a:ln>
        </p:spPr>
      </p:cxnSp>
      <p:sp>
        <p:nvSpPr>
          <p:cNvPr id="416" name="Google Shape;416;p19"/>
          <p:cNvSpPr/>
          <p:nvPr/>
        </p:nvSpPr>
        <p:spPr>
          <a:xfrm>
            <a:off x="8344316" y="2137144"/>
            <a:ext cx="977400" cy="1007100"/>
          </a:xfrm>
          <a:prstGeom prst="ellipse">
            <a:avLst/>
          </a:prstGeom>
          <a:solidFill>
            <a:srgbClr val="042940"/>
          </a:solidFill>
          <a:ln cap="flat" cmpd="sng" w="25400">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600"/>
              <a:buFont typeface="Arial"/>
              <a:buNone/>
            </a:pPr>
            <a:r>
              <a:rPr b="1" lang="en-US" sz="1600">
                <a:solidFill>
                  <a:schemeClr val="lt1"/>
                </a:solidFill>
                <a:latin typeface="Arial"/>
                <a:ea typeface="Arial"/>
                <a:cs typeface="Arial"/>
                <a:sym typeface="Arial"/>
              </a:rPr>
              <a:t>T / F</a:t>
            </a:r>
            <a:endParaRPr b="1" sz="1600">
              <a:solidFill>
                <a:schemeClr val="lt1"/>
              </a:solidFill>
              <a:latin typeface="Arial"/>
              <a:ea typeface="Arial"/>
              <a:cs typeface="Arial"/>
              <a:sym typeface="Arial"/>
            </a:endParaRPr>
          </a:p>
        </p:txBody>
      </p:sp>
      <p:cxnSp>
        <p:nvCxnSpPr>
          <p:cNvPr id="417" name="Google Shape;417;p19"/>
          <p:cNvCxnSpPr>
            <a:stCxn id="415" idx="6"/>
            <a:endCxn id="416" idx="2"/>
          </p:cNvCxnSpPr>
          <p:nvPr/>
        </p:nvCxnSpPr>
        <p:spPr>
          <a:xfrm>
            <a:off x="7346516" y="2634694"/>
            <a:ext cx="997800" cy="6000"/>
          </a:xfrm>
          <a:prstGeom prst="straightConnector1">
            <a:avLst/>
          </a:prstGeom>
          <a:noFill/>
          <a:ln cap="flat" cmpd="sng" w="9525">
            <a:solidFill>
              <a:schemeClr val="dk2"/>
            </a:solidFill>
            <a:prstDash val="solid"/>
            <a:round/>
            <a:headEnd len="sm" w="sm" type="none"/>
            <a:tailEnd len="sm" w="sm" type="none"/>
          </a:ln>
        </p:spPr>
      </p:cxnSp>
      <p:cxnSp>
        <p:nvCxnSpPr>
          <p:cNvPr id="418" name="Google Shape;418;p19"/>
          <p:cNvCxnSpPr>
            <a:stCxn id="411" idx="3"/>
            <a:endCxn id="413" idx="1"/>
          </p:cNvCxnSpPr>
          <p:nvPr/>
        </p:nvCxnSpPr>
        <p:spPr>
          <a:xfrm>
            <a:off x="2318177" y="2641100"/>
            <a:ext cx="631200" cy="0"/>
          </a:xfrm>
          <a:prstGeom prst="straightConnector1">
            <a:avLst/>
          </a:prstGeom>
          <a:noFill/>
          <a:ln cap="flat" cmpd="sng" w="25400">
            <a:solidFill>
              <a:srgbClr val="042940"/>
            </a:solidFill>
            <a:prstDash val="dash"/>
            <a:round/>
            <a:headEnd len="sm" w="sm" type="none"/>
            <a:tailEnd len="med" w="med" type="triangle"/>
          </a:ln>
        </p:spPr>
      </p:cxnSp>
      <p:sp>
        <p:nvSpPr>
          <p:cNvPr id="419" name="Google Shape;419;p19"/>
          <p:cNvSpPr/>
          <p:nvPr/>
        </p:nvSpPr>
        <p:spPr>
          <a:xfrm>
            <a:off x="2847907" y="4846279"/>
            <a:ext cx="1820400" cy="672000"/>
          </a:xfrm>
          <a:prstGeom prst="rect">
            <a:avLst/>
          </a:prstGeom>
          <a:solidFill>
            <a:srgbClr val="042940"/>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600"/>
              <a:buFont typeface="Arial"/>
              <a:buNone/>
            </a:pPr>
            <a:r>
              <a:rPr b="1" lang="en-US" sz="1600">
                <a:solidFill>
                  <a:schemeClr val="lt1"/>
                </a:solidFill>
                <a:latin typeface="Arial"/>
                <a:ea typeface="Arial"/>
                <a:cs typeface="Arial"/>
                <a:sym typeface="Arial"/>
              </a:rPr>
              <a:t>Bounding Box</a:t>
            </a:r>
            <a:endParaRPr b="1" sz="1600">
              <a:solidFill>
                <a:schemeClr val="lt1"/>
              </a:solidFill>
              <a:latin typeface="Arial"/>
              <a:ea typeface="Arial"/>
              <a:cs typeface="Arial"/>
              <a:sym typeface="Arial"/>
            </a:endParaRPr>
          </a:p>
        </p:txBody>
      </p:sp>
      <p:cxnSp>
        <p:nvCxnSpPr>
          <p:cNvPr id="420" name="Google Shape;420;p19"/>
          <p:cNvCxnSpPr>
            <a:stCxn id="412" idx="3"/>
            <a:endCxn id="419" idx="1"/>
          </p:cNvCxnSpPr>
          <p:nvPr/>
        </p:nvCxnSpPr>
        <p:spPr>
          <a:xfrm>
            <a:off x="2225813" y="5182351"/>
            <a:ext cx="622200" cy="0"/>
          </a:xfrm>
          <a:prstGeom prst="straightConnector1">
            <a:avLst/>
          </a:prstGeom>
          <a:noFill/>
          <a:ln cap="flat" cmpd="sng" w="25400">
            <a:solidFill>
              <a:srgbClr val="042940"/>
            </a:solidFill>
            <a:prstDash val="dash"/>
            <a:round/>
            <a:headEnd len="sm" w="sm" type="none"/>
            <a:tailEnd len="med" w="med" type="triangle"/>
          </a:ln>
        </p:spPr>
      </p:cxnSp>
      <p:cxnSp>
        <p:nvCxnSpPr>
          <p:cNvPr id="421" name="Google Shape;421;p19"/>
          <p:cNvCxnSpPr>
            <a:stCxn id="422" idx="2"/>
            <a:endCxn id="419" idx="3"/>
          </p:cNvCxnSpPr>
          <p:nvPr/>
        </p:nvCxnSpPr>
        <p:spPr>
          <a:xfrm flipH="1">
            <a:off x="4668307" y="5178379"/>
            <a:ext cx="930000" cy="3900"/>
          </a:xfrm>
          <a:prstGeom prst="straightConnector1">
            <a:avLst/>
          </a:prstGeom>
          <a:noFill/>
          <a:ln cap="flat" cmpd="sng" w="9525">
            <a:solidFill>
              <a:schemeClr val="dk2"/>
            </a:solidFill>
            <a:prstDash val="solid"/>
            <a:round/>
            <a:headEnd len="sm" w="sm" type="none"/>
            <a:tailEnd len="sm" w="sm" type="none"/>
          </a:ln>
        </p:spPr>
      </p:cxnSp>
      <p:sp>
        <p:nvSpPr>
          <p:cNvPr id="423" name="Google Shape;423;p19"/>
          <p:cNvSpPr/>
          <p:nvPr/>
        </p:nvSpPr>
        <p:spPr>
          <a:xfrm>
            <a:off x="8344316" y="4678718"/>
            <a:ext cx="977400" cy="1007100"/>
          </a:xfrm>
          <a:prstGeom prst="ellipse">
            <a:avLst/>
          </a:prstGeom>
          <a:solidFill>
            <a:srgbClr val="042940"/>
          </a:solidFill>
          <a:ln cap="flat" cmpd="sng" w="25400">
            <a:solidFill>
              <a:srgbClr val="7F7F7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600"/>
              <a:buFont typeface="Arial"/>
              <a:buNone/>
            </a:pPr>
            <a:r>
              <a:rPr b="1" lang="en-US" sz="1600">
                <a:solidFill>
                  <a:schemeClr val="lt1"/>
                </a:solidFill>
                <a:latin typeface="Arial"/>
                <a:ea typeface="Arial"/>
                <a:cs typeface="Arial"/>
                <a:sym typeface="Arial"/>
              </a:rPr>
              <a:t>T / F</a:t>
            </a:r>
            <a:endParaRPr b="1" sz="1600">
              <a:solidFill>
                <a:schemeClr val="lt1"/>
              </a:solidFill>
              <a:latin typeface="Arial"/>
              <a:ea typeface="Arial"/>
              <a:cs typeface="Arial"/>
              <a:sym typeface="Arial"/>
            </a:endParaRPr>
          </a:p>
        </p:txBody>
      </p:sp>
      <p:cxnSp>
        <p:nvCxnSpPr>
          <p:cNvPr id="424" name="Google Shape;424;p19"/>
          <p:cNvCxnSpPr>
            <a:stCxn id="422" idx="6"/>
            <a:endCxn id="423" idx="2"/>
          </p:cNvCxnSpPr>
          <p:nvPr/>
        </p:nvCxnSpPr>
        <p:spPr>
          <a:xfrm>
            <a:off x="7333616" y="5178368"/>
            <a:ext cx="1010700" cy="3900"/>
          </a:xfrm>
          <a:prstGeom prst="straightConnector1">
            <a:avLst/>
          </a:prstGeom>
          <a:noFill/>
          <a:ln cap="flat" cmpd="sng" w="9525">
            <a:solidFill>
              <a:schemeClr val="dk2"/>
            </a:solidFill>
            <a:prstDash val="solid"/>
            <a:round/>
            <a:headEnd len="sm" w="sm" type="none"/>
            <a:tailEnd len="sm" w="sm" type="none"/>
          </a:ln>
        </p:spPr>
      </p:cxnSp>
      <p:sp>
        <p:nvSpPr>
          <p:cNvPr id="425" name="Google Shape;425;p19"/>
          <p:cNvSpPr/>
          <p:nvPr/>
        </p:nvSpPr>
        <p:spPr>
          <a:xfrm>
            <a:off x="10673411" y="3270583"/>
            <a:ext cx="977400" cy="1007100"/>
          </a:xfrm>
          <a:prstGeom prst="ellipse">
            <a:avLst/>
          </a:prstGeom>
          <a:solidFill>
            <a:srgbClr val="F38687"/>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600"/>
              <a:buFont typeface="Arial"/>
              <a:buNone/>
            </a:pPr>
            <a:r>
              <a:rPr b="1" lang="en-US" sz="1600">
                <a:solidFill>
                  <a:schemeClr val="lt1"/>
                </a:solidFill>
              </a:rPr>
              <a:t>AND</a:t>
            </a:r>
            <a:endParaRPr b="1" sz="1600">
              <a:solidFill>
                <a:schemeClr val="lt1"/>
              </a:solidFill>
              <a:latin typeface="Arial"/>
              <a:ea typeface="Arial"/>
              <a:cs typeface="Arial"/>
              <a:sym typeface="Arial"/>
            </a:endParaRPr>
          </a:p>
        </p:txBody>
      </p:sp>
      <p:cxnSp>
        <p:nvCxnSpPr>
          <p:cNvPr id="426" name="Google Shape;426;p19"/>
          <p:cNvCxnSpPr>
            <a:stCxn id="416" idx="6"/>
            <a:endCxn id="425" idx="1"/>
          </p:cNvCxnSpPr>
          <p:nvPr/>
        </p:nvCxnSpPr>
        <p:spPr>
          <a:xfrm>
            <a:off x="9321716" y="2640694"/>
            <a:ext cx="1494900" cy="777300"/>
          </a:xfrm>
          <a:prstGeom prst="straightConnector1">
            <a:avLst/>
          </a:prstGeom>
          <a:noFill/>
          <a:ln cap="flat" cmpd="sng" w="9525">
            <a:solidFill>
              <a:schemeClr val="dk2"/>
            </a:solidFill>
            <a:prstDash val="solid"/>
            <a:round/>
            <a:headEnd len="sm" w="sm" type="none"/>
            <a:tailEnd len="med" w="med" type="triangle"/>
          </a:ln>
        </p:spPr>
      </p:cxnSp>
      <p:cxnSp>
        <p:nvCxnSpPr>
          <p:cNvPr id="427" name="Google Shape;427;p19"/>
          <p:cNvCxnSpPr>
            <a:stCxn id="423" idx="6"/>
            <a:endCxn id="425" idx="3"/>
          </p:cNvCxnSpPr>
          <p:nvPr/>
        </p:nvCxnSpPr>
        <p:spPr>
          <a:xfrm flipH="1" rot="10800000">
            <a:off x="9321716" y="4130168"/>
            <a:ext cx="1494900" cy="1052100"/>
          </a:xfrm>
          <a:prstGeom prst="straightConnector1">
            <a:avLst/>
          </a:prstGeom>
          <a:noFill/>
          <a:ln cap="flat" cmpd="sng" w="9525">
            <a:solidFill>
              <a:schemeClr val="dk2"/>
            </a:solidFill>
            <a:prstDash val="solid"/>
            <a:round/>
            <a:headEnd len="sm" w="sm" type="none"/>
            <a:tailEnd len="med" w="med" type="triangle"/>
          </a:ln>
        </p:spPr>
      </p:cxnSp>
      <p:sp>
        <p:nvSpPr>
          <p:cNvPr id="428" name="Google Shape;428;p19"/>
          <p:cNvSpPr/>
          <p:nvPr/>
        </p:nvSpPr>
        <p:spPr>
          <a:xfrm>
            <a:off x="5598082" y="2305028"/>
            <a:ext cx="1705800" cy="672000"/>
          </a:xfrm>
          <a:prstGeom prst="rect">
            <a:avLst/>
          </a:prstGeom>
          <a:solidFill>
            <a:srgbClr val="042940"/>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600"/>
              <a:buFont typeface="Arial"/>
              <a:buNone/>
            </a:pPr>
            <a:r>
              <a:rPr b="1" lang="en-US" sz="1600">
                <a:solidFill>
                  <a:schemeClr val="lt1"/>
                </a:solidFill>
              </a:rPr>
              <a:t>CNN</a:t>
            </a:r>
            <a:endParaRPr b="1" sz="1600">
              <a:solidFill>
                <a:schemeClr val="lt1"/>
              </a:solidFill>
              <a:latin typeface="Arial"/>
              <a:ea typeface="Arial"/>
              <a:cs typeface="Arial"/>
              <a:sym typeface="Arial"/>
            </a:endParaRPr>
          </a:p>
        </p:txBody>
      </p:sp>
      <p:sp>
        <p:nvSpPr>
          <p:cNvPr id="429" name="Google Shape;429;p19"/>
          <p:cNvSpPr/>
          <p:nvPr/>
        </p:nvSpPr>
        <p:spPr>
          <a:xfrm>
            <a:off x="5612919" y="4782403"/>
            <a:ext cx="1705800" cy="672000"/>
          </a:xfrm>
          <a:prstGeom prst="rect">
            <a:avLst/>
          </a:prstGeom>
          <a:solidFill>
            <a:srgbClr val="042940"/>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600"/>
              <a:buFont typeface="Arial"/>
              <a:buNone/>
            </a:pPr>
            <a:r>
              <a:rPr b="1" lang="en-US" sz="1600">
                <a:solidFill>
                  <a:schemeClr val="lt1"/>
                </a:solidFill>
              </a:rPr>
              <a:t>YoLo v5x</a:t>
            </a:r>
            <a:endParaRPr b="1" sz="16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p:nvPr/>
        </p:nvSpPr>
        <p:spPr>
          <a:xfrm>
            <a:off x="1494735" y="0"/>
            <a:ext cx="283029" cy="1621971"/>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2" name="Google Shape;102;p2"/>
          <p:cNvSpPr txBox="1"/>
          <p:nvPr/>
        </p:nvSpPr>
        <p:spPr>
          <a:xfrm>
            <a:off x="787344" y="1839687"/>
            <a:ext cx="193033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Contents</a:t>
            </a:r>
            <a:endParaRPr b="1" sz="2800">
              <a:solidFill>
                <a:schemeClr val="dk1"/>
              </a:solidFill>
              <a:latin typeface="Arial"/>
              <a:ea typeface="Arial"/>
              <a:cs typeface="Arial"/>
              <a:sym typeface="Arial"/>
            </a:endParaRPr>
          </a:p>
        </p:txBody>
      </p:sp>
      <p:sp>
        <p:nvSpPr>
          <p:cNvPr id="103" name="Google Shape;103;p2"/>
          <p:cNvSpPr/>
          <p:nvPr/>
        </p:nvSpPr>
        <p:spPr>
          <a:xfrm>
            <a:off x="3657599" y="2101298"/>
            <a:ext cx="283029" cy="4756702"/>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04" name="Google Shape;104;p2"/>
          <p:cNvSpPr txBox="1"/>
          <p:nvPr/>
        </p:nvSpPr>
        <p:spPr>
          <a:xfrm>
            <a:off x="4386943" y="2504069"/>
            <a:ext cx="6120600" cy="34170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Team Member</a:t>
            </a:r>
            <a:endParaRPr/>
          </a:p>
          <a:p>
            <a:pPr indent="-190500" lvl="0" marL="342900" marR="0" rtl="0" algn="l">
              <a:spcBef>
                <a:spcPts val="0"/>
              </a:spcBef>
              <a:spcAft>
                <a:spcPts val="0"/>
              </a:spcAft>
              <a:buClr>
                <a:schemeClr val="dk1"/>
              </a:buClr>
              <a:buSzPts val="2400"/>
              <a:buFont typeface="Malgun Gothic"/>
              <a:buNone/>
            </a:pPr>
            <a:r>
              <a:t/>
            </a:r>
            <a:endParaRPr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Introduction </a:t>
            </a:r>
            <a:endParaRPr/>
          </a:p>
          <a:p>
            <a:pPr indent="-190500" lvl="0" marL="342900" marR="0" rtl="0" algn="l">
              <a:spcBef>
                <a:spcPts val="0"/>
              </a:spcBef>
              <a:spcAft>
                <a:spcPts val="0"/>
              </a:spcAft>
              <a:buClr>
                <a:schemeClr val="dk1"/>
              </a:buClr>
              <a:buSzPts val="2400"/>
              <a:buFont typeface="Malgun Gothic"/>
              <a:buNone/>
            </a:pPr>
            <a:r>
              <a:t/>
            </a:r>
            <a:endParaRPr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Arial"/>
              <a:buAutoNum type="arabicPeriod"/>
            </a:pPr>
            <a:r>
              <a:rPr lang="en-US" sz="2400">
                <a:solidFill>
                  <a:schemeClr val="dk1"/>
                </a:solidFill>
              </a:rPr>
              <a:t>Outdoor Experiment </a:t>
            </a:r>
            <a:r>
              <a:rPr lang="en-US" sz="2400">
                <a:solidFill>
                  <a:schemeClr val="dk1"/>
                </a:solidFill>
                <a:latin typeface="Arial"/>
                <a:ea typeface="Arial"/>
                <a:cs typeface="Arial"/>
                <a:sym typeface="Arial"/>
              </a:rPr>
              <a:t>Set</a:t>
            </a:r>
            <a:r>
              <a:rPr lang="en-US" sz="2400">
                <a:solidFill>
                  <a:schemeClr val="dk1"/>
                </a:solidFill>
              </a:rPr>
              <a:t>up</a:t>
            </a:r>
            <a:endParaRPr/>
          </a:p>
          <a:p>
            <a:pPr indent="-190500" lvl="0" marL="342900" marR="0" rtl="0" algn="l">
              <a:spcBef>
                <a:spcPts val="0"/>
              </a:spcBef>
              <a:spcAft>
                <a:spcPts val="0"/>
              </a:spcAft>
              <a:buClr>
                <a:schemeClr val="dk1"/>
              </a:buClr>
              <a:buSzPts val="2400"/>
              <a:buFont typeface="Malgun Gothic"/>
              <a:buNone/>
            </a:pPr>
            <a:r>
              <a:t/>
            </a:r>
            <a:endParaRPr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Experiment Process and Result</a:t>
            </a:r>
            <a:endParaRPr/>
          </a:p>
          <a:p>
            <a:pPr indent="-190500" lvl="0" marL="342900" marR="0" rtl="0" algn="l">
              <a:spcBef>
                <a:spcPts val="0"/>
              </a:spcBef>
              <a:spcAft>
                <a:spcPts val="0"/>
              </a:spcAft>
              <a:buClr>
                <a:schemeClr val="dk1"/>
              </a:buClr>
              <a:buSzPts val="2400"/>
              <a:buFont typeface="Malgun Gothic"/>
              <a:buNone/>
            </a:pPr>
            <a:r>
              <a:t/>
            </a:r>
            <a:endParaRPr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Conclusion</a:t>
            </a:r>
            <a:endParaRPr sz="24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grpSp>
        <p:nvGrpSpPr>
          <p:cNvPr id="435" name="Google Shape;435;p20"/>
          <p:cNvGrpSpPr/>
          <p:nvPr/>
        </p:nvGrpSpPr>
        <p:grpSpPr>
          <a:xfrm>
            <a:off x="0" y="0"/>
            <a:ext cx="12192000" cy="1099460"/>
            <a:chOff x="0" y="-3"/>
            <a:chExt cx="12192000" cy="1099460"/>
          </a:xfrm>
        </p:grpSpPr>
        <p:sp>
          <p:nvSpPr>
            <p:cNvPr id="436" name="Google Shape;436;p20"/>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7" name="Google Shape;437;p20"/>
            <p:cNvSpPr txBox="1"/>
            <p:nvPr/>
          </p:nvSpPr>
          <p:spPr>
            <a:xfrm>
              <a:off x="1004423" y="272728"/>
              <a:ext cx="638027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4.1.3. Total Number of Dataset</a:t>
              </a:r>
              <a:endParaRPr b="1" sz="3000">
                <a:solidFill>
                  <a:schemeClr val="lt1"/>
                </a:solidFill>
                <a:latin typeface="Arial"/>
                <a:ea typeface="Arial"/>
                <a:cs typeface="Arial"/>
                <a:sym typeface="Arial"/>
              </a:endParaRPr>
            </a:p>
          </p:txBody>
        </p:sp>
        <p:sp>
          <p:nvSpPr>
            <p:cNvPr id="438" name="Google Shape;438;p20"/>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439" name="Google Shape;439;p20"/>
          <p:cNvGrpSpPr/>
          <p:nvPr/>
        </p:nvGrpSpPr>
        <p:grpSpPr>
          <a:xfrm>
            <a:off x="2769738" y="4798393"/>
            <a:ext cx="6171267" cy="1642246"/>
            <a:chOff x="4228075" y="4722928"/>
            <a:chExt cx="5725800" cy="1275927"/>
          </a:xfrm>
        </p:grpSpPr>
        <p:sp>
          <p:nvSpPr>
            <p:cNvPr id="440" name="Google Shape;440;p20"/>
            <p:cNvSpPr txBox="1"/>
            <p:nvPr/>
          </p:nvSpPr>
          <p:spPr>
            <a:xfrm>
              <a:off x="4228075" y="5092255"/>
              <a:ext cx="5725800" cy="906600"/>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chemeClr val="dk1"/>
                </a:buClr>
                <a:buSzPts val="990"/>
                <a:buFont typeface="Malgun Gothic"/>
                <a:buNone/>
              </a:pPr>
              <a:r>
                <a:rPr lang="en-US" sz="4980">
                  <a:solidFill>
                    <a:schemeClr val="dk1"/>
                  </a:solidFill>
                  <a:latin typeface="Malgun Gothic"/>
                  <a:ea typeface="Malgun Gothic"/>
                  <a:cs typeface="Malgun Gothic"/>
                  <a:sym typeface="Malgun Gothic"/>
                </a:rPr>
                <a:t> </a:t>
              </a:r>
              <a:r>
                <a:rPr b="1" lang="en-US" sz="4980">
                  <a:solidFill>
                    <a:srgbClr val="042940"/>
                  </a:solidFill>
                </a:rPr>
                <a:t>70%</a:t>
              </a:r>
              <a:r>
                <a:rPr lang="en-US" sz="4980">
                  <a:solidFill>
                    <a:schemeClr val="dk1"/>
                  </a:solidFill>
                  <a:latin typeface="Malgun Gothic"/>
                  <a:ea typeface="Malgun Gothic"/>
                  <a:cs typeface="Malgun Gothic"/>
                  <a:sym typeface="Malgun Gothic"/>
                </a:rPr>
                <a:t>   </a:t>
              </a:r>
              <a:r>
                <a:rPr b="1" lang="en-US" sz="4980">
                  <a:solidFill>
                    <a:srgbClr val="042940"/>
                  </a:solidFill>
                </a:rPr>
                <a:t>20%   10%</a:t>
              </a:r>
              <a:endParaRPr b="1" sz="4980">
                <a:solidFill>
                  <a:srgbClr val="042940"/>
                </a:solidFill>
                <a:latin typeface="Arial"/>
                <a:ea typeface="Arial"/>
                <a:cs typeface="Arial"/>
                <a:sym typeface="Arial"/>
              </a:endParaRPr>
            </a:p>
          </p:txBody>
        </p:sp>
        <p:sp>
          <p:nvSpPr>
            <p:cNvPr id="441" name="Google Shape;441;p20"/>
            <p:cNvSpPr txBox="1"/>
            <p:nvPr/>
          </p:nvSpPr>
          <p:spPr>
            <a:xfrm>
              <a:off x="4896006" y="4722928"/>
              <a:ext cx="1082400" cy="31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Training</a:t>
              </a:r>
              <a:endParaRPr sz="2000">
                <a:solidFill>
                  <a:schemeClr val="dk1"/>
                </a:solidFill>
                <a:latin typeface="Arial"/>
                <a:ea typeface="Arial"/>
                <a:cs typeface="Arial"/>
                <a:sym typeface="Arial"/>
              </a:endParaRPr>
            </a:p>
          </p:txBody>
        </p:sp>
        <p:sp>
          <p:nvSpPr>
            <p:cNvPr id="442" name="Google Shape;442;p20"/>
            <p:cNvSpPr txBox="1"/>
            <p:nvPr/>
          </p:nvSpPr>
          <p:spPr>
            <a:xfrm>
              <a:off x="6478976" y="4722930"/>
              <a:ext cx="1224000" cy="31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rPr>
                <a:t>Validation</a:t>
              </a:r>
              <a:endParaRPr sz="2000">
                <a:solidFill>
                  <a:schemeClr val="dk1"/>
                </a:solidFill>
                <a:latin typeface="Arial"/>
                <a:ea typeface="Arial"/>
                <a:cs typeface="Arial"/>
                <a:sym typeface="Arial"/>
              </a:endParaRPr>
            </a:p>
          </p:txBody>
        </p:sp>
      </p:grpSp>
      <p:sp>
        <p:nvSpPr>
          <p:cNvPr id="443" name="Google Shape;443;p20"/>
          <p:cNvSpPr txBox="1"/>
          <p:nvPr/>
        </p:nvSpPr>
        <p:spPr>
          <a:xfrm>
            <a:off x="7358954" y="4798301"/>
            <a:ext cx="736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Test</a:t>
            </a:r>
            <a:endParaRPr sz="2000">
              <a:solidFill>
                <a:schemeClr val="dk1"/>
              </a:solidFill>
              <a:latin typeface="Arial"/>
              <a:ea typeface="Arial"/>
              <a:cs typeface="Arial"/>
              <a:sym typeface="Arial"/>
            </a:endParaRPr>
          </a:p>
        </p:txBody>
      </p:sp>
      <p:pic>
        <p:nvPicPr>
          <p:cNvPr id="444" name="Google Shape;444;p20"/>
          <p:cNvPicPr preferRelativeResize="0"/>
          <p:nvPr/>
        </p:nvPicPr>
        <p:blipFill>
          <a:blip r:embed="rId3">
            <a:alphaModFix/>
          </a:blip>
          <a:stretch>
            <a:fillRect/>
          </a:stretch>
        </p:blipFill>
        <p:spPr>
          <a:xfrm>
            <a:off x="949575" y="1626982"/>
            <a:ext cx="10572750" cy="2971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1"/>
          <p:cNvSpPr/>
          <p:nvPr/>
        </p:nvSpPr>
        <p:spPr>
          <a:xfrm rot="5400000">
            <a:off x="8082224" y="1945819"/>
            <a:ext cx="180000" cy="8039552"/>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0" name="Google Shape;450;p21"/>
          <p:cNvSpPr txBox="1"/>
          <p:nvPr/>
        </p:nvSpPr>
        <p:spPr>
          <a:xfrm>
            <a:off x="2099724" y="1672049"/>
            <a:ext cx="799255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042940"/>
                </a:solidFill>
                <a:latin typeface="Arial"/>
                <a:ea typeface="Arial"/>
                <a:cs typeface="Arial"/>
                <a:sym typeface="Arial"/>
              </a:rPr>
              <a:t>Audio Process and Results</a:t>
            </a:r>
            <a:endParaRPr sz="4000">
              <a:solidFill>
                <a:srgbClr val="042940"/>
              </a:solidFill>
              <a:latin typeface="Arial"/>
              <a:ea typeface="Arial"/>
              <a:cs typeface="Arial"/>
              <a:sym typeface="Arial"/>
            </a:endParaRPr>
          </a:p>
        </p:txBody>
      </p:sp>
      <p:sp>
        <p:nvSpPr>
          <p:cNvPr id="451" name="Google Shape;451;p21"/>
          <p:cNvSpPr/>
          <p:nvPr/>
        </p:nvSpPr>
        <p:spPr>
          <a:xfrm>
            <a:off x="863552" y="-4036"/>
            <a:ext cx="180000" cy="3910157"/>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2" name="Google Shape;452;p21"/>
          <p:cNvSpPr txBox="1"/>
          <p:nvPr>
            <p:ph idx="1" type="body"/>
          </p:nvPr>
        </p:nvSpPr>
        <p:spPr>
          <a:xfrm>
            <a:off x="2220813" y="2674521"/>
            <a:ext cx="8262129" cy="248530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Arial"/>
                <a:ea typeface="Arial"/>
                <a:cs typeface="Arial"/>
                <a:sym typeface="Arial"/>
              </a:rPr>
              <a:t>4.2.1. Data Processing</a:t>
            </a:r>
            <a:endParaRPr/>
          </a:p>
          <a:p>
            <a:pPr indent="0" lvl="0" marL="0" rtl="0" algn="l">
              <a:lnSpc>
                <a:spcPct val="90000"/>
              </a:lnSpc>
              <a:spcBef>
                <a:spcPts val="1000"/>
              </a:spcBef>
              <a:spcAft>
                <a:spcPts val="0"/>
              </a:spcAft>
              <a:buClr>
                <a:schemeClr val="dk1"/>
              </a:buClr>
              <a:buSzPts val="2000"/>
              <a:buNone/>
            </a:pPr>
            <a:r>
              <a:rPr lang="en-US" sz="2000">
                <a:latin typeface="Arial"/>
                <a:ea typeface="Arial"/>
                <a:cs typeface="Arial"/>
                <a:sym typeface="Arial"/>
              </a:rPr>
              <a:t>4.2.2. MFCC Feature Map</a:t>
            </a:r>
            <a:endParaRPr/>
          </a:p>
          <a:p>
            <a:pPr indent="0" lvl="0" marL="0" rtl="0" algn="l">
              <a:lnSpc>
                <a:spcPct val="90000"/>
              </a:lnSpc>
              <a:spcBef>
                <a:spcPts val="1000"/>
              </a:spcBef>
              <a:spcAft>
                <a:spcPts val="0"/>
              </a:spcAft>
              <a:buClr>
                <a:schemeClr val="dk1"/>
              </a:buClr>
              <a:buSzPts val="2000"/>
              <a:buNone/>
            </a:pPr>
            <a:r>
              <a:rPr lang="en-US" sz="2000">
                <a:latin typeface="Arial"/>
                <a:ea typeface="Arial"/>
                <a:cs typeface="Arial"/>
                <a:sym typeface="Arial"/>
              </a:rPr>
              <a:t>4.2.3. Acoustic Overview</a:t>
            </a:r>
            <a:endParaRPr/>
          </a:p>
          <a:p>
            <a:pPr indent="0" lvl="0" marL="0" rtl="0" algn="l">
              <a:lnSpc>
                <a:spcPct val="90000"/>
              </a:lnSpc>
              <a:spcBef>
                <a:spcPts val="1000"/>
              </a:spcBef>
              <a:spcAft>
                <a:spcPts val="0"/>
              </a:spcAft>
              <a:buClr>
                <a:schemeClr val="dk1"/>
              </a:buClr>
              <a:buSzPts val="2000"/>
              <a:buNone/>
            </a:pPr>
            <a:r>
              <a:rPr lang="en-US" sz="2000">
                <a:latin typeface="Arial"/>
                <a:ea typeface="Arial"/>
                <a:cs typeface="Arial"/>
                <a:sym typeface="Arial"/>
              </a:rPr>
              <a:t>4.2.4. Cross Evaluation - CNN&amp;SVM, MFCC &amp; Sigmoid &amp; 5-CV</a:t>
            </a:r>
            <a:endParaRPr/>
          </a:p>
          <a:p>
            <a:pPr indent="0" lvl="0" marL="0" rtl="0" algn="l">
              <a:lnSpc>
                <a:spcPct val="90000"/>
              </a:lnSpc>
              <a:spcBef>
                <a:spcPts val="1000"/>
              </a:spcBef>
              <a:spcAft>
                <a:spcPts val="0"/>
              </a:spcAft>
              <a:buClr>
                <a:schemeClr val="dk1"/>
              </a:buClr>
              <a:buSzPts val="2000"/>
              <a:buNone/>
            </a:pPr>
            <a:r>
              <a:rPr lang="en-US" sz="2000">
                <a:latin typeface="Arial"/>
                <a:ea typeface="Arial"/>
                <a:cs typeface="Arial"/>
                <a:sym typeface="Arial"/>
              </a:rPr>
              <a:t>4.2.5. Highest Performance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grpSp>
        <p:nvGrpSpPr>
          <p:cNvPr id="458" name="Google Shape;458;g14320eb3736_0_10"/>
          <p:cNvGrpSpPr/>
          <p:nvPr/>
        </p:nvGrpSpPr>
        <p:grpSpPr>
          <a:xfrm>
            <a:off x="0" y="0"/>
            <a:ext cx="12192000" cy="1099502"/>
            <a:chOff x="0" y="-3"/>
            <a:chExt cx="12192000" cy="1099502"/>
          </a:xfrm>
        </p:grpSpPr>
        <p:sp>
          <p:nvSpPr>
            <p:cNvPr id="459" name="Google Shape;459;g14320eb3736_0_10"/>
            <p:cNvSpPr/>
            <p:nvPr/>
          </p:nvSpPr>
          <p:spPr>
            <a:xfrm>
              <a:off x="0" y="-1"/>
              <a:ext cx="12192000" cy="1099500"/>
            </a:xfrm>
            <a:prstGeom prst="rect">
              <a:avLst/>
            </a:prstGeom>
            <a:gradFill>
              <a:gsLst>
                <a:gs pos="0">
                  <a:srgbClr val="023452"/>
                </a:gs>
                <a:gs pos="50000">
                  <a:srgbClr val="023452"/>
                </a:gs>
                <a:gs pos="100000">
                  <a:srgbClr val="024265"/>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60" name="Google Shape;460;g14320eb3736_0_10"/>
            <p:cNvSpPr txBox="1"/>
            <p:nvPr/>
          </p:nvSpPr>
          <p:spPr>
            <a:xfrm>
              <a:off x="1004423" y="272728"/>
              <a:ext cx="52581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4.3.3. Acoustic Overview</a:t>
              </a:r>
              <a:endParaRPr b="1" sz="3000">
                <a:solidFill>
                  <a:schemeClr val="lt1"/>
                </a:solidFill>
                <a:latin typeface="Arial"/>
                <a:ea typeface="Arial"/>
                <a:cs typeface="Arial"/>
                <a:sym typeface="Arial"/>
              </a:endParaRPr>
            </a:p>
          </p:txBody>
        </p:sp>
        <p:sp>
          <p:nvSpPr>
            <p:cNvPr id="461" name="Google Shape;461;g14320eb3736_0_10"/>
            <p:cNvSpPr/>
            <p:nvPr/>
          </p:nvSpPr>
          <p:spPr>
            <a:xfrm>
              <a:off x="587829" y="-3"/>
              <a:ext cx="282900" cy="82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462" name="Google Shape;462;g14320eb3736_0_10"/>
          <p:cNvSpPr/>
          <p:nvPr/>
        </p:nvSpPr>
        <p:spPr>
          <a:xfrm>
            <a:off x="1727625" y="3231898"/>
            <a:ext cx="2329500" cy="1073700"/>
          </a:xfrm>
          <a:prstGeom prst="rect">
            <a:avLst/>
          </a:prstGeom>
          <a:solidFill>
            <a:srgbClr val="D8D8D8"/>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1s Acoustic Signal</a:t>
            </a:r>
            <a:endParaRPr b="1" sz="1600">
              <a:solidFill>
                <a:schemeClr val="dk1"/>
              </a:solidFill>
              <a:latin typeface="Arial"/>
              <a:ea typeface="Arial"/>
              <a:cs typeface="Arial"/>
              <a:sym typeface="Arial"/>
            </a:endParaRPr>
          </a:p>
        </p:txBody>
      </p:sp>
      <p:sp>
        <p:nvSpPr>
          <p:cNvPr id="463" name="Google Shape;463;g14320eb3736_0_10"/>
          <p:cNvSpPr/>
          <p:nvPr/>
        </p:nvSpPr>
        <p:spPr>
          <a:xfrm>
            <a:off x="5005881" y="3257723"/>
            <a:ext cx="2329500" cy="1073700"/>
          </a:xfrm>
          <a:prstGeom prst="rect">
            <a:avLst/>
          </a:prstGeom>
          <a:solidFill>
            <a:srgbClr val="D8D8D8"/>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MFCC</a:t>
            </a:r>
            <a:endParaRPr b="1" sz="1800">
              <a:solidFill>
                <a:schemeClr val="dk1"/>
              </a:solidFill>
              <a:latin typeface="Arial"/>
              <a:ea typeface="Arial"/>
              <a:cs typeface="Arial"/>
              <a:sym typeface="Arial"/>
            </a:endParaRPr>
          </a:p>
        </p:txBody>
      </p:sp>
      <p:sp>
        <p:nvSpPr>
          <p:cNvPr id="464" name="Google Shape;464;g14320eb3736_0_10"/>
          <p:cNvSpPr/>
          <p:nvPr/>
        </p:nvSpPr>
        <p:spPr>
          <a:xfrm>
            <a:off x="8284136" y="3231897"/>
            <a:ext cx="2329500" cy="1073700"/>
          </a:xfrm>
          <a:prstGeom prst="rect">
            <a:avLst/>
          </a:prstGeom>
          <a:solidFill>
            <a:srgbClr val="D8D8D8"/>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CNN</a:t>
            </a:r>
            <a:endParaRPr b="1" sz="1800">
              <a:solidFill>
                <a:schemeClr val="dk1"/>
              </a:solidFill>
              <a:latin typeface="Arial"/>
              <a:ea typeface="Arial"/>
              <a:cs typeface="Arial"/>
              <a:sym typeface="Arial"/>
            </a:endParaRPr>
          </a:p>
        </p:txBody>
      </p:sp>
      <p:cxnSp>
        <p:nvCxnSpPr>
          <p:cNvPr id="465" name="Google Shape;465;g14320eb3736_0_10"/>
          <p:cNvCxnSpPr>
            <a:stCxn id="462" idx="3"/>
            <a:endCxn id="463" idx="1"/>
          </p:cNvCxnSpPr>
          <p:nvPr/>
        </p:nvCxnSpPr>
        <p:spPr>
          <a:xfrm>
            <a:off x="4057125" y="3768748"/>
            <a:ext cx="948900" cy="25800"/>
          </a:xfrm>
          <a:prstGeom prst="straightConnector1">
            <a:avLst/>
          </a:prstGeom>
          <a:noFill/>
          <a:ln cap="flat" cmpd="sng" w="9525">
            <a:solidFill>
              <a:schemeClr val="dk2"/>
            </a:solidFill>
            <a:prstDash val="solid"/>
            <a:round/>
            <a:headEnd len="sm" w="sm" type="none"/>
            <a:tailEnd len="med" w="med" type="triangle"/>
          </a:ln>
        </p:spPr>
      </p:cxnSp>
      <p:cxnSp>
        <p:nvCxnSpPr>
          <p:cNvPr id="466" name="Google Shape;466;g14320eb3736_0_10"/>
          <p:cNvCxnSpPr>
            <a:stCxn id="463" idx="3"/>
            <a:endCxn id="464" idx="1"/>
          </p:cNvCxnSpPr>
          <p:nvPr/>
        </p:nvCxnSpPr>
        <p:spPr>
          <a:xfrm flipH="1" rot="10800000">
            <a:off x="7335381" y="3768773"/>
            <a:ext cx="948900" cy="258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22"/>
          <p:cNvGrpSpPr/>
          <p:nvPr/>
        </p:nvGrpSpPr>
        <p:grpSpPr>
          <a:xfrm>
            <a:off x="0" y="-5499"/>
            <a:ext cx="12192000" cy="1099460"/>
            <a:chOff x="0" y="-3"/>
            <a:chExt cx="12192000" cy="1099460"/>
          </a:xfrm>
        </p:grpSpPr>
        <p:sp>
          <p:nvSpPr>
            <p:cNvPr id="472" name="Google Shape;472;p22"/>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73" name="Google Shape;473;p22"/>
            <p:cNvSpPr txBox="1"/>
            <p:nvPr/>
          </p:nvSpPr>
          <p:spPr>
            <a:xfrm>
              <a:off x="1004423" y="272728"/>
              <a:ext cx="46281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4.2.1 Data Processing</a:t>
              </a:r>
              <a:endParaRPr b="1" sz="3000">
                <a:solidFill>
                  <a:schemeClr val="lt1"/>
                </a:solidFill>
                <a:latin typeface="Arial"/>
                <a:ea typeface="Arial"/>
                <a:cs typeface="Arial"/>
                <a:sym typeface="Arial"/>
              </a:endParaRPr>
            </a:p>
          </p:txBody>
        </p:sp>
        <p:sp>
          <p:nvSpPr>
            <p:cNvPr id="474" name="Google Shape;474;p22"/>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475" name="Google Shape;475;p22"/>
          <p:cNvGrpSpPr/>
          <p:nvPr/>
        </p:nvGrpSpPr>
        <p:grpSpPr>
          <a:xfrm>
            <a:off x="5696821" y="5060689"/>
            <a:ext cx="5798395" cy="1664228"/>
            <a:chOff x="6075550" y="4762511"/>
            <a:chExt cx="6116450" cy="1664228"/>
          </a:xfrm>
        </p:grpSpPr>
        <p:sp>
          <p:nvSpPr>
            <p:cNvPr id="476" name="Google Shape;476;p22"/>
            <p:cNvSpPr txBox="1"/>
            <p:nvPr/>
          </p:nvSpPr>
          <p:spPr>
            <a:xfrm>
              <a:off x="6075550" y="4762511"/>
              <a:ext cx="6116450" cy="46163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moving_dp20m_Matrice200V2_0726_1_1</a:t>
              </a:r>
              <a:r>
                <a:rPr b="1" lang="en-US" sz="1800">
                  <a:solidFill>
                    <a:schemeClr val="dk1"/>
                  </a:solidFill>
                  <a:latin typeface="Arial"/>
                  <a:ea typeface="Arial"/>
                  <a:cs typeface="Arial"/>
                  <a:sym typeface="Arial"/>
                </a:rPr>
                <a:t>.wav</a:t>
              </a:r>
              <a:endParaRPr b="1" sz="1800">
                <a:solidFill>
                  <a:schemeClr val="dk1"/>
                </a:solidFill>
                <a:latin typeface="Arial"/>
                <a:ea typeface="Arial"/>
                <a:cs typeface="Arial"/>
                <a:sym typeface="Arial"/>
              </a:endParaRPr>
            </a:p>
          </p:txBody>
        </p:sp>
        <p:sp>
          <p:nvSpPr>
            <p:cNvPr id="477" name="Google Shape;477;p22"/>
            <p:cNvSpPr txBox="1"/>
            <p:nvPr/>
          </p:nvSpPr>
          <p:spPr>
            <a:xfrm>
              <a:off x="6075550" y="5061011"/>
              <a:ext cx="5867753" cy="46163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999999"/>
                </a:buClr>
                <a:buSzPts val="1800"/>
                <a:buFont typeface="Arial"/>
                <a:buNone/>
              </a:pPr>
              <a:r>
                <a:rPr lang="en-US" sz="1800">
                  <a:solidFill>
                    <a:srgbClr val="999999"/>
                  </a:solidFill>
                  <a:latin typeface="Arial"/>
                  <a:ea typeface="Arial"/>
                  <a:cs typeface="Arial"/>
                  <a:sym typeface="Arial"/>
                </a:rPr>
                <a:t>moving_dp20m_Matrice200V2_0726_1_2.wav</a:t>
              </a:r>
              <a:endParaRPr sz="1800">
                <a:solidFill>
                  <a:srgbClr val="999999"/>
                </a:solidFill>
                <a:latin typeface="Arial"/>
                <a:ea typeface="Arial"/>
                <a:cs typeface="Arial"/>
                <a:sym typeface="Arial"/>
              </a:endParaRPr>
            </a:p>
          </p:txBody>
        </p:sp>
        <p:sp>
          <p:nvSpPr>
            <p:cNvPr id="478" name="Google Shape;478;p22"/>
            <p:cNvSpPr txBox="1"/>
            <p:nvPr/>
          </p:nvSpPr>
          <p:spPr>
            <a:xfrm>
              <a:off x="6075551" y="5343511"/>
              <a:ext cx="5743404" cy="46163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999999"/>
                </a:buClr>
                <a:buSzPts val="1800"/>
                <a:buFont typeface="Arial"/>
                <a:buNone/>
              </a:pPr>
              <a:r>
                <a:rPr lang="en-US" sz="1800">
                  <a:solidFill>
                    <a:srgbClr val="999999"/>
                  </a:solidFill>
                  <a:latin typeface="Arial"/>
                  <a:ea typeface="Arial"/>
                  <a:cs typeface="Arial"/>
                  <a:sym typeface="Arial"/>
                </a:rPr>
                <a:t>moving_dp20m_Matrice200V2_0726_1_3.wav</a:t>
              </a:r>
              <a:endParaRPr sz="1800">
                <a:solidFill>
                  <a:srgbClr val="999999"/>
                </a:solidFill>
                <a:latin typeface="Arial"/>
                <a:ea typeface="Arial"/>
                <a:cs typeface="Arial"/>
                <a:sym typeface="Arial"/>
              </a:endParaRPr>
            </a:p>
          </p:txBody>
        </p:sp>
        <p:sp>
          <p:nvSpPr>
            <p:cNvPr id="479" name="Google Shape;479;p22"/>
            <p:cNvSpPr txBox="1"/>
            <p:nvPr/>
          </p:nvSpPr>
          <p:spPr>
            <a:xfrm>
              <a:off x="8789029" y="5734039"/>
              <a:ext cx="262733" cy="692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Malgun Gothic"/>
                <a:buNone/>
              </a:pPr>
              <a:r>
                <a:rPr b="1" lang="en-US" sz="1100">
                  <a:solidFill>
                    <a:schemeClr val="dk1"/>
                  </a:solidFill>
                  <a:latin typeface="Malgun Gothic"/>
                  <a:ea typeface="Malgun Gothic"/>
                  <a:cs typeface="Malgun Gothic"/>
                  <a:sym typeface="Malgun Gothic"/>
                </a:rPr>
                <a:t>.</a:t>
              </a:r>
              <a:endParaRPr b="1" sz="1100">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1" lang="en-US" sz="1100">
                  <a:solidFill>
                    <a:schemeClr val="dk1"/>
                  </a:solidFill>
                  <a:latin typeface="Malgun Gothic"/>
                  <a:ea typeface="Malgun Gothic"/>
                  <a:cs typeface="Malgun Gothic"/>
                  <a:sym typeface="Malgun Gothic"/>
                </a:rPr>
                <a:t>.</a:t>
              </a:r>
              <a:endParaRPr b="1" sz="1100">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1" lang="en-US" sz="1100">
                  <a:solidFill>
                    <a:schemeClr val="dk1"/>
                  </a:solidFill>
                  <a:latin typeface="Malgun Gothic"/>
                  <a:ea typeface="Malgun Gothic"/>
                  <a:cs typeface="Malgun Gothic"/>
                  <a:sym typeface="Malgun Gothic"/>
                </a:rPr>
                <a:t>.</a:t>
              </a:r>
              <a:endParaRPr b="1" sz="1100">
                <a:solidFill>
                  <a:schemeClr val="dk1"/>
                </a:solidFill>
                <a:latin typeface="Malgun Gothic"/>
                <a:ea typeface="Malgun Gothic"/>
                <a:cs typeface="Malgun Gothic"/>
                <a:sym typeface="Malgun Gothic"/>
              </a:endParaRPr>
            </a:p>
          </p:txBody>
        </p:sp>
      </p:grpSp>
      <p:grpSp>
        <p:nvGrpSpPr>
          <p:cNvPr id="480" name="Google Shape;480;p22"/>
          <p:cNvGrpSpPr/>
          <p:nvPr/>
        </p:nvGrpSpPr>
        <p:grpSpPr>
          <a:xfrm>
            <a:off x="2071729" y="2137967"/>
            <a:ext cx="7277483" cy="2886628"/>
            <a:chOff x="2691105" y="1937195"/>
            <a:chExt cx="7277483" cy="2886628"/>
          </a:xfrm>
        </p:grpSpPr>
        <p:pic>
          <p:nvPicPr>
            <p:cNvPr id="481" name="Google Shape;481;p22"/>
            <p:cNvPicPr preferRelativeResize="0"/>
            <p:nvPr/>
          </p:nvPicPr>
          <p:blipFill rotWithShape="1">
            <a:blip r:embed="rId3">
              <a:alphaModFix/>
            </a:blip>
            <a:srcRect b="0" l="0" r="0" t="0"/>
            <a:stretch/>
          </p:blipFill>
          <p:spPr>
            <a:xfrm>
              <a:off x="2691105" y="2179102"/>
              <a:ext cx="2132990" cy="2132990"/>
            </a:xfrm>
            <a:prstGeom prst="rect">
              <a:avLst/>
            </a:prstGeom>
            <a:noFill/>
            <a:ln>
              <a:noFill/>
            </a:ln>
          </p:spPr>
        </p:pic>
        <p:grpSp>
          <p:nvGrpSpPr>
            <p:cNvPr id="482" name="Google Shape;482;p22"/>
            <p:cNvGrpSpPr/>
            <p:nvPr/>
          </p:nvGrpSpPr>
          <p:grpSpPr>
            <a:xfrm>
              <a:off x="7081960" y="1937195"/>
              <a:ext cx="2886628" cy="2886628"/>
              <a:chOff x="6662599" y="2174382"/>
              <a:chExt cx="2334925" cy="2334925"/>
            </a:xfrm>
          </p:grpSpPr>
          <p:pic>
            <p:nvPicPr>
              <p:cNvPr id="483" name="Google Shape;483;p22"/>
              <p:cNvPicPr preferRelativeResize="0"/>
              <p:nvPr/>
            </p:nvPicPr>
            <p:blipFill rotWithShape="1">
              <a:blip r:embed="rId3">
                <a:alphaModFix/>
              </a:blip>
              <a:srcRect b="0" l="0" r="0" t="0"/>
              <a:stretch/>
            </p:blipFill>
            <p:spPr>
              <a:xfrm>
                <a:off x="6662599" y="2174382"/>
                <a:ext cx="1725325" cy="1725325"/>
              </a:xfrm>
              <a:prstGeom prst="rect">
                <a:avLst/>
              </a:prstGeom>
              <a:noFill/>
              <a:ln>
                <a:noFill/>
              </a:ln>
            </p:spPr>
          </p:pic>
          <p:pic>
            <p:nvPicPr>
              <p:cNvPr id="484" name="Google Shape;484;p22"/>
              <p:cNvPicPr preferRelativeResize="0"/>
              <p:nvPr/>
            </p:nvPicPr>
            <p:blipFill rotWithShape="1">
              <a:blip r:embed="rId3">
                <a:alphaModFix/>
              </a:blip>
              <a:srcRect b="0" l="0" r="0" t="0"/>
              <a:stretch/>
            </p:blipFill>
            <p:spPr>
              <a:xfrm>
                <a:off x="6814999" y="2326782"/>
                <a:ext cx="1725325" cy="1725325"/>
              </a:xfrm>
              <a:prstGeom prst="rect">
                <a:avLst/>
              </a:prstGeom>
              <a:noFill/>
              <a:ln>
                <a:noFill/>
              </a:ln>
            </p:spPr>
          </p:pic>
          <p:pic>
            <p:nvPicPr>
              <p:cNvPr id="485" name="Google Shape;485;p22"/>
              <p:cNvPicPr preferRelativeResize="0"/>
              <p:nvPr/>
            </p:nvPicPr>
            <p:blipFill rotWithShape="1">
              <a:blip r:embed="rId3">
                <a:alphaModFix/>
              </a:blip>
              <a:srcRect b="0" l="0" r="0" t="0"/>
              <a:stretch/>
            </p:blipFill>
            <p:spPr>
              <a:xfrm>
                <a:off x="6967399" y="2479182"/>
                <a:ext cx="1725325" cy="1725325"/>
              </a:xfrm>
              <a:prstGeom prst="rect">
                <a:avLst/>
              </a:prstGeom>
              <a:noFill/>
              <a:ln>
                <a:noFill/>
              </a:ln>
            </p:spPr>
          </p:pic>
          <p:pic>
            <p:nvPicPr>
              <p:cNvPr id="486" name="Google Shape;486;p22"/>
              <p:cNvPicPr preferRelativeResize="0"/>
              <p:nvPr/>
            </p:nvPicPr>
            <p:blipFill rotWithShape="1">
              <a:blip r:embed="rId3">
                <a:alphaModFix/>
              </a:blip>
              <a:srcRect b="0" l="0" r="0" t="0"/>
              <a:stretch/>
            </p:blipFill>
            <p:spPr>
              <a:xfrm>
                <a:off x="7119799" y="2631582"/>
                <a:ext cx="1725325" cy="1725325"/>
              </a:xfrm>
              <a:prstGeom prst="rect">
                <a:avLst/>
              </a:prstGeom>
              <a:noFill/>
              <a:ln>
                <a:noFill/>
              </a:ln>
            </p:spPr>
          </p:pic>
          <p:pic>
            <p:nvPicPr>
              <p:cNvPr id="487" name="Google Shape;487;p22"/>
              <p:cNvPicPr preferRelativeResize="0"/>
              <p:nvPr/>
            </p:nvPicPr>
            <p:blipFill rotWithShape="1">
              <a:blip r:embed="rId3">
                <a:alphaModFix/>
              </a:blip>
              <a:srcRect b="0" l="0" r="0" t="0"/>
              <a:stretch/>
            </p:blipFill>
            <p:spPr>
              <a:xfrm>
                <a:off x="7272199" y="2783982"/>
                <a:ext cx="1725325" cy="1725325"/>
              </a:xfrm>
              <a:prstGeom prst="rect">
                <a:avLst/>
              </a:prstGeom>
              <a:noFill/>
              <a:ln>
                <a:noFill/>
              </a:ln>
            </p:spPr>
          </p:pic>
        </p:grpSp>
        <p:cxnSp>
          <p:nvCxnSpPr>
            <p:cNvPr id="488" name="Google Shape;488;p22"/>
            <p:cNvCxnSpPr/>
            <p:nvPr/>
          </p:nvCxnSpPr>
          <p:spPr>
            <a:xfrm>
              <a:off x="5101282" y="3413011"/>
              <a:ext cx="1851000" cy="0"/>
            </a:xfrm>
            <a:prstGeom prst="straightConnector1">
              <a:avLst/>
            </a:prstGeom>
            <a:noFill/>
            <a:ln cap="flat" cmpd="sng" w="76200">
              <a:solidFill>
                <a:schemeClr val="dk2"/>
              </a:solidFill>
              <a:prstDash val="solid"/>
              <a:round/>
              <a:headEnd len="sm" w="sm" type="none"/>
              <a:tailEnd len="med" w="med" type="triangle"/>
            </a:ln>
          </p:spPr>
        </p:cxnSp>
        <p:sp>
          <p:nvSpPr>
            <p:cNvPr id="489" name="Google Shape;489;p22"/>
            <p:cNvSpPr txBox="1"/>
            <p:nvPr/>
          </p:nvSpPr>
          <p:spPr>
            <a:xfrm>
              <a:off x="3986783" y="2179102"/>
              <a:ext cx="4035300" cy="11082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Split into </a:t>
              </a:r>
              <a:endParaRPr sz="2000">
                <a:solidFill>
                  <a:schemeClr val="dk1"/>
                </a:solidFill>
                <a:latin typeface="Arial"/>
                <a:ea typeface="Arial"/>
                <a:cs typeface="Arial"/>
                <a:sym typeface="Arial"/>
              </a:endParaRPr>
            </a:p>
            <a:p>
              <a:pPr indent="0" lvl="0" marL="0" marR="0" rtl="0" algn="ctr">
                <a:spcBef>
                  <a:spcPts val="0"/>
                </a:spcBef>
                <a:spcAft>
                  <a:spcPts val="0"/>
                </a:spcAft>
                <a:buClr>
                  <a:srgbClr val="042940"/>
                </a:buClr>
                <a:buSzPts val="2000"/>
                <a:buFont typeface="Arial"/>
                <a:buNone/>
              </a:pPr>
              <a:r>
                <a:rPr b="1" lang="en-US" sz="2000">
                  <a:solidFill>
                    <a:srgbClr val="042940"/>
                  </a:solidFill>
                  <a:latin typeface="Arial"/>
                  <a:ea typeface="Arial"/>
                  <a:cs typeface="Arial"/>
                  <a:sym typeface="Arial"/>
                </a:rPr>
                <a:t>1 second </a:t>
              </a:r>
              <a:endParaRPr b="1" sz="2000">
                <a:solidFill>
                  <a:srgbClr val="042940"/>
                </a:solidFill>
                <a:latin typeface="Arial"/>
                <a:ea typeface="Arial"/>
                <a:cs typeface="Arial"/>
                <a:sym typeface="Arial"/>
              </a:endParaRPr>
            </a:p>
            <a:p>
              <a:pPr indent="0" lvl="0" marL="0" marR="0" rtl="0" algn="ctr">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wav file</a:t>
              </a:r>
              <a:endParaRPr sz="2000">
                <a:solidFill>
                  <a:schemeClr val="dk1"/>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23"/>
          <p:cNvGrpSpPr/>
          <p:nvPr/>
        </p:nvGrpSpPr>
        <p:grpSpPr>
          <a:xfrm>
            <a:off x="0" y="-5499"/>
            <a:ext cx="12192000" cy="1099460"/>
            <a:chOff x="0" y="-3"/>
            <a:chExt cx="12192000" cy="1099460"/>
          </a:xfrm>
        </p:grpSpPr>
        <p:sp>
          <p:nvSpPr>
            <p:cNvPr id="495" name="Google Shape;495;p23"/>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6" name="Google Shape;496;p23"/>
            <p:cNvSpPr txBox="1"/>
            <p:nvPr/>
          </p:nvSpPr>
          <p:spPr>
            <a:xfrm>
              <a:off x="1004423" y="272728"/>
              <a:ext cx="46281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4.2.1 Data Processing</a:t>
              </a:r>
              <a:endParaRPr b="1" sz="3000">
                <a:solidFill>
                  <a:schemeClr val="lt1"/>
                </a:solidFill>
                <a:latin typeface="Arial"/>
                <a:ea typeface="Arial"/>
                <a:cs typeface="Arial"/>
                <a:sym typeface="Arial"/>
              </a:endParaRPr>
            </a:p>
          </p:txBody>
        </p:sp>
        <p:sp>
          <p:nvSpPr>
            <p:cNvPr id="497" name="Google Shape;497;p23"/>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498" name="Google Shape;498;p23"/>
          <p:cNvPicPr preferRelativeResize="0"/>
          <p:nvPr/>
        </p:nvPicPr>
        <p:blipFill rotWithShape="1">
          <a:blip r:embed="rId3">
            <a:alphaModFix/>
          </a:blip>
          <a:srcRect b="0" l="0" r="0" t="0"/>
          <a:stretch/>
        </p:blipFill>
        <p:spPr>
          <a:xfrm>
            <a:off x="658196" y="2944752"/>
            <a:ext cx="1788368" cy="1788368"/>
          </a:xfrm>
          <a:prstGeom prst="rect">
            <a:avLst/>
          </a:prstGeom>
          <a:noFill/>
          <a:ln>
            <a:noFill/>
          </a:ln>
        </p:spPr>
      </p:pic>
      <p:graphicFrame>
        <p:nvGraphicFramePr>
          <p:cNvPr id="499" name="Google Shape;499;p23"/>
          <p:cNvGraphicFramePr/>
          <p:nvPr/>
        </p:nvGraphicFramePr>
        <p:xfrm>
          <a:off x="7160079" y="2853556"/>
          <a:ext cx="3000000" cy="3000000"/>
        </p:xfrm>
        <a:graphic>
          <a:graphicData uri="http://schemas.openxmlformats.org/drawingml/2006/table">
            <a:tbl>
              <a:tblPr>
                <a:noFill/>
                <a:tableStyleId>{358FBE7B-9ACF-44F5-BF83-0039E02C7CB7}</a:tableStyleId>
              </a:tblPr>
              <a:tblGrid>
                <a:gridCol w="1535025"/>
                <a:gridCol w="1535025"/>
                <a:gridCol w="1535025"/>
              </a:tblGrid>
              <a:tr h="522700">
                <a:tc>
                  <a:txBody>
                    <a:bodyPr/>
                    <a:lstStyle/>
                    <a:p>
                      <a:pPr indent="0" lvl="0" marL="0" marR="0" rtl="0" algn="ctr">
                        <a:spcBef>
                          <a:spcPts val="0"/>
                        </a:spcBef>
                        <a:spcAft>
                          <a:spcPts val="0"/>
                        </a:spcAft>
                        <a:buNone/>
                      </a:pPr>
                      <a:r>
                        <a:rPr b="1" i="0" lang="en-US" sz="1800" u="none" cap="none" strike="noStrike">
                          <a:solidFill>
                            <a:srgbClr val="000000"/>
                          </a:solidFill>
                          <a:latin typeface="Arial"/>
                          <a:ea typeface="Arial"/>
                          <a:cs typeface="Arial"/>
                          <a:sym typeface="Arial"/>
                        </a:rPr>
                        <a:t>2D</a:t>
                      </a:r>
                      <a:endParaRPr b="1" i="0" sz="1800" u="none" cap="none" strike="noStrike">
                        <a:latin typeface="Arial"/>
                        <a:ea typeface="Arial"/>
                        <a:cs typeface="Arial"/>
                        <a:sym typeface="Arial"/>
                      </a:endParaRPr>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12675">
                      <a:solidFill>
                        <a:srgbClr val="AEAEAE"/>
                      </a:solidFill>
                      <a:prstDash val="solid"/>
                      <a:round/>
                      <a:headEnd len="sm" w="sm" type="none"/>
                      <a:tailEnd len="sm" w="sm" type="none"/>
                    </a:lnT>
                    <a:lnB cap="flat" cmpd="sng" w="25375">
                      <a:solidFill>
                        <a:srgbClr val="AEAEAE"/>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i="0" lang="en-US" sz="1800" u="none" cap="none" strike="noStrike">
                          <a:solidFill>
                            <a:srgbClr val="000000"/>
                          </a:solidFill>
                          <a:latin typeface="Arial"/>
                          <a:ea typeface="Arial"/>
                          <a:cs typeface="Arial"/>
                          <a:sym typeface="Arial"/>
                        </a:rPr>
                        <a:t>Y</a:t>
                      </a:r>
                      <a:endParaRPr b="1" i="0" sz="1800" u="none" cap="none" strike="noStrike">
                        <a:latin typeface="Arial"/>
                        <a:ea typeface="Arial"/>
                        <a:cs typeface="Arial"/>
                        <a:sym typeface="Arial"/>
                      </a:endParaRPr>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12675">
                      <a:solidFill>
                        <a:srgbClr val="AEAEAE"/>
                      </a:solidFill>
                      <a:prstDash val="solid"/>
                      <a:round/>
                      <a:headEnd len="sm" w="sm" type="none"/>
                      <a:tailEnd len="sm" w="sm" type="none"/>
                    </a:lnT>
                    <a:lnB cap="flat" cmpd="sng" w="25375">
                      <a:solidFill>
                        <a:srgbClr val="AEAEAE"/>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i="0" lang="en-US" sz="1400" u="none" cap="none" strike="noStrike">
                          <a:latin typeface="Arial"/>
                          <a:ea typeface="Arial"/>
                          <a:cs typeface="Arial"/>
                          <a:sym typeface="Arial"/>
                        </a:rPr>
                        <a:t> </a:t>
                      </a:r>
                      <a:endParaRPr/>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12675">
                      <a:solidFill>
                        <a:srgbClr val="AEAEAE"/>
                      </a:solidFill>
                      <a:prstDash val="solid"/>
                      <a:round/>
                      <a:headEnd len="sm" w="sm" type="none"/>
                      <a:tailEnd len="sm" w="sm" type="none"/>
                    </a:lnT>
                    <a:lnB cap="flat" cmpd="sng" w="25375">
                      <a:solidFill>
                        <a:srgbClr val="AEAEAE"/>
                      </a:solidFill>
                      <a:prstDash val="solid"/>
                      <a:round/>
                      <a:headEnd len="sm" w="sm" type="none"/>
                      <a:tailEnd len="sm" w="sm" type="none"/>
                    </a:lnB>
                    <a:solidFill>
                      <a:srgbClr val="FFFFFF"/>
                    </a:solidFill>
                  </a:tcPr>
                </a:tc>
              </a:tr>
              <a:tr h="522700">
                <a:tc>
                  <a:txBody>
                    <a:bodyPr/>
                    <a:lstStyle/>
                    <a:p>
                      <a:pPr indent="0" lvl="0" marL="0" marR="0" rtl="0" algn="ctr">
                        <a:spcBef>
                          <a:spcPts val="0"/>
                        </a:spcBef>
                        <a:spcAft>
                          <a:spcPts val="0"/>
                        </a:spcAft>
                        <a:buNone/>
                      </a:pPr>
                      <a:r>
                        <a:rPr b="1" i="0" lang="en-US" sz="1800" u="none" cap="none" strike="noStrike">
                          <a:solidFill>
                            <a:srgbClr val="000000"/>
                          </a:solidFill>
                          <a:latin typeface="Arial"/>
                          <a:ea typeface="Arial"/>
                          <a:cs typeface="Arial"/>
                          <a:sym typeface="Arial"/>
                        </a:rPr>
                        <a:t>X</a:t>
                      </a:r>
                      <a:endParaRPr b="1" i="0" sz="1800" u="none" cap="none" strike="noStrike">
                        <a:latin typeface="Arial"/>
                        <a:ea typeface="Arial"/>
                        <a:cs typeface="Arial"/>
                        <a:sym typeface="Arial"/>
                      </a:endParaRPr>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25375">
                      <a:solidFill>
                        <a:srgbClr val="AEAEAE"/>
                      </a:solidFill>
                      <a:prstDash val="solid"/>
                      <a:round/>
                      <a:headEnd len="sm" w="sm" type="none"/>
                      <a:tailEnd len="sm" w="sm" type="none"/>
                    </a:lnT>
                    <a:lnB cap="flat" cmpd="sng" w="12675">
                      <a:solidFill>
                        <a:srgbClr val="AEAEAE"/>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b="1" i="0" lang="en-US" sz="2200" u="none" cap="none" strike="noStrike">
                          <a:latin typeface="Arial"/>
                          <a:ea typeface="Arial"/>
                          <a:cs typeface="Arial"/>
                          <a:sym typeface="Arial"/>
                        </a:rPr>
                        <a:t> </a:t>
                      </a:r>
                      <a:endParaRPr sz="1800"/>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25375">
                      <a:solidFill>
                        <a:srgbClr val="AEAEAE"/>
                      </a:solidFill>
                      <a:prstDash val="solid"/>
                      <a:round/>
                      <a:headEnd len="sm" w="sm" type="none"/>
                      <a:tailEnd len="sm" w="sm" type="none"/>
                    </a:lnT>
                    <a:lnB cap="flat" cmpd="sng" w="12675">
                      <a:solidFill>
                        <a:srgbClr val="AEAEAE"/>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b="1" i="0" lang="en-US" sz="1800" u="none" cap="none" strike="noStrike">
                          <a:latin typeface="Arial"/>
                          <a:ea typeface="Arial"/>
                          <a:cs typeface="Arial"/>
                          <a:sym typeface="Arial"/>
                        </a:rPr>
                        <a:t> </a:t>
                      </a:r>
                      <a:endParaRPr/>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25375">
                      <a:solidFill>
                        <a:srgbClr val="AEAEAE"/>
                      </a:solidFill>
                      <a:prstDash val="solid"/>
                      <a:round/>
                      <a:headEnd len="sm" w="sm" type="none"/>
                      <a:tailEnd len="sm" w="sm" type="none"/>
                    </a:lnT>
                    <a:lnB cap="flat" cmpd="sng" w="12675">
                      <a:solidFill>
                        <a:srgbClr val="AEAEAE"/>
                      </a:solidFill>
                      <a:prstDash val="solid"/>
                      <a:round/>
                      <a:headEnd len="sm" w="sm" type="none"/>
                      <a:tailEnd len="sm" w="sm" type="none"/>
                    </a:lnB>
                    <a:solidFill>
                      <a:srgbClr val="F3F3F3"/>
                    </a:solidFill>
                  </a:tcPr>
                </a:tc>
              </a:tr>
              <a:tr h="522700">
                <a:tc>
                  <a:txBody>
                    <a:bodyPr/>
                    <a:lstStyle/>
                    <a:p>
                      <a:pPr indent="0" lvl="0" marL="0" marR="0" rtl="0" algn="l">
                        <a:spcBef>
                          <a:spcPts val="0"/>
                        </a:spcBef>
                        <a:spcAft>
                          <a:spcPts val="0"/>
                        </a:spcAft>
                        <a:buNone/>
                      </a:pPr>
                      <a:r>
                        <a:rPr b="1" i="0" lang="en-US" sz="1800" u="none" cap="none" strike="noStrike">
                          <a:latin typeface="Arial"/>
                          <a:ea typeface="Arial"/>
                          <a:cs typeface="Arial"/>
                          <a:sym typeface="Arial"/>
                        </a:rPr>
                        <a:t> </a:t>
                      </a:r>
                      <a:endParaRPr/>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12675">
                      <a:solidFill>
                        <a:srgbClr val="AEAEAE"/>
                      </a:solidFill>
                      <a:prstDash val="solid"/>
                      <a:round/>
                      <a:headEnd len="sm" w="sm" type="none"/>
                      <a:tailEnd len="sm" w="sm" type="none"/>
                    </a:lnT>
                    <a:lnB cap="flat" cmpd="sng" w="12675">
                      <a:solidFill>
                        <a:srgbClr val="AEAEAE"/>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i="0" lang="en-US" sz="1800" u="none" cap="none" strike="noStrike">
                          <a:latin typeface="Arial"/>
                          <a:ea typeface="Arial"/>
                          <a:cs typeface="Arial"/>
                          <a:sym typeface="Arial"/>
                        </a:rPr>
                        <a:t> </a:t>
                      </a:r>
                      <a:endParaRPr/>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12675">
                      <a:solidFill>
                        <a:srgbClr val="AEAEAE"/>
                      </a:solidFill>
                      <a:prstDash val="solid"/>
                      <a:round/>
                      <a:headEnd len="sm" w="sm" type="none"/>
                      <a:tailEnd len="sm" w="sm" type="none"/>
                    </a:lnT>
                    <a:lnB cap="flat" cmpd="sng" w="12675">
                      <a:solidFill>
                        <a:srgbClr val="AEAEAE"/>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i="0" lang="en-US" sz="1800" u="none" cap="none" strike="noStrike">
                          <a:latin typeface="Arial"/>
                          <a:ea typeface="Arial"/>
                          <a:cs typeface="Arial"/>
                          <a:sym typeface="Arial"/>
                        </a:rPr>
                        <a:t> </a:t>
                      </a:r>
                      <a:endParaRPr/>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12675">
                      <a:solidFill>
                        <a:srgbClr val="AEAEAE"/>
                      </a:solidFill>
                      <a:prstDash val="solid"/>
                      <a:round/>
                      <a:headEnd len="sm" w="sm" type="none"/>
                      <a:tailEnd len="sm" w="sm" type="none"/>
                    </a:lnT>
                    <a:lnB cap="flat" cmpd="sng" w="12675">
                      <a:solidFill>
                        <a:srgbClr val="AEAEAE"/>
                      </a:solidFill>
                      <a:prstDash val="solid"/>
                      <a:round/>
                      <a:headEnd len="sm" w="sm" type="none"/>
                      <a:tailEnd len="sm" w="sm" type="none"/>
                    </a:lnB>
                    <a:solidFill>
                      <a:srgbClr val="FFFFFF"/>
                    </a:solidFill>
                  </a:tcPr>
                </a:tc>
              </a:tr>
              <a:tr h="522700">
                <a:tc>
                  <a:txBody>
                    <a:bodyPr/>
                    <a:lstStyle/>
                    <a:p>
                      <a:pPr indent="0" lvl="0" marL="0" marR="0" rtl="0" algn="l">
                        <a:spcBef>
                          <a:spcPts val="0"/>
                        </a:spcBef>
                        <a:spcAft>
                          <a:spcPts val="0"/>
                        </a:spcAft>
                        <a:buNone/>
                      </a:pPr>
                      <a:r>
                        <a:rPr b="1" i="0" lang="en-US" sz="1800" u="none" cap="none" strike="noStrike">
                          <a:latin typeface="Arial"/>
                          <a:ea typeface="Arial"/>
                          <a:cs typeface="Arial"/>
                          <a:sym typeface="Arial"/>
                        </a:rPr>
                        <a:t> </a:t>
                      </a:r>
                      <a:endParaRPr/>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12675">
                      <a:solidFill>
                        <a:srgbClr val="AEAEAE"/>
                      </a:solidFill>
                      <a:prstDash val="solid"/>
                      <a:round/>
                      <a:headEnd len="sm" w="sm" type="none"/>
                      <a:tailEnd len="sm" w="sm" type="none"/>
                    </a:lnT>
                    <a:lnB cap="flat" cmpd="sng" w="12675">
                      <a:solidFill>
                        <a:srgbClr val="AEAEAE"/>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b="1" i="0" lang="en-US" sz="1800" u="none" cap="none" strike="noStrike">
                          <a:latin typeface="Arial"/>
                          <a:ea typeface="Arial"/>
                          <a:cs typeface="Arial"/>
                          <a:sym typeface="Arial"/>
                        </a:rPr>
                        <a:t> </a:t>
                      </a:r>
                      <a:endParaRPr/>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12675">
                      <a:solidFill>
                        <a:srgbClr val="AEAEAE"/>
                      </a:solidFill>
                      <a:prstDash val="solid"/>
                      <a:round/>
                      <a:headEnd len="sm" w="sm" type="none"/>
                      <a:tailEnd len="sm" w="sm" type="none"/>
                    </a:lnT>
                    <a:lnB cap="flat" cmpd="sng" w="12675">
                      <a:solidFill>
                        <a:srgbClr val="AEAEAE"/>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b="1" i="0" lang="en-US" sz="1800" u="none" cap="none" strike="noStrike">
                          <a:latin typeface="Arial"/>
                          <a:ea typeface="Arial"/>
                          <a:cs typeface="Arial"/>
                          <a:sym typeface="Arial"/>
                        </a:rPr>
                        <a:t> </a:t>
                      </a:r>
                      <a:endParaRPr/>
                    </a:p>
                  </a:txBody>
                  <a:tcPr marT="47625" marB="47625" marR="95250" marL="95250" anchor="ctr">
                    <a:lnL cap="flat" cmpd="sng" w="12675">
                      <a:solidFill>
                        <a:srgbClr val="AEAEAE"/>
                      </a:solidFill>
                      <a:prstDash val="solid"/>
                      <a:round/>
                      <a:headEnd len="sm" w="sm" type="none"/>
                      <a:tailEnd len="sm" w="sm" type="none"/>
                    </a:lnL>
                    <a:lnR cap="flat" cmpd="sng" w="12675">
                      <a:solidFill>
                        <a:srgbClr val="AEAEAE"/>
                      </a:solidFill>
                      <a:prstDash val="solid"/>
                      <a:round/>
                      <a:headEnd len="sm" w="sm" type="none"/>
                      <a:tailEnd len="sm" w="sm" type="none"/>
                    </a:lnR>
                    <a:lnT cap="flat" cmpd="sng" w="12675">
                      <a:solidFill>
                        <a:srgbClr val="AEAEAE"/>
                      </a:solidFill>
                      <a:prstDash val="solid"/>
                      <a:round/>
                      <a:headEnd len="sm" w="sm" type="none"/>
                      <a:tailEnd len="sm" w="sm" type="none"/>
                    </a:lnT>
                    <a:lnB cap="flat" cmpd="sng" w="12675">
                      <a:solidFill>
                        <a:srgbClr val="AEAEAE"/>
                      </a:solidFill>
                      <a:prstDash val="solid"/>
                      <a:round/>
                      <a:headEnd len="sm" w="sm" type="none"/>
                      <a:tailEnd len="sm" w="sm" type="none"/>
                    </a:lnB>
                    <a:solidFill>
                      <a:srgbClr val="F3F3F3"/>
                    </a:solidFill>
                  </a:tcPr>
                </a:tc>
              </a:tr>
            </a:tbl>
          </a:graphicData>
        </a:graphic>
      </p:graphicFrame>
      <p:sp>
        <p:nvSpPr>
          <p:cNvPr id="500" name="Google Shape;500;p23"/>
          <p:cNvSpPr/>
          <p:nvPr/>
        </p:nvSpPr>
        <p:spPr>
          <a:xfrm>
            <a:off x="3129232" y="3425343"/>
            <a:ext cx="2265300" cy="827100"/>
          </a:xfrm>
          <a:prstGeom prst="rightArrow">
            <a:avLst>
              <a:gd fmla="val 50000" name="adj1"/>
              <a:gd fmla="val 50000" name="adj2"/>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01" name="Google Shape;501;p23"/>
          <p:cNvSpPr txBox="1"/>
          <p:nvPr/>
        </p:nvSpPr>
        <p:spPr>
          <a:xfrm>
            <a:off x="3461558" y="2847823"/>
            <a:ext cx="14286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004974"/>
                </a:solidFill>
                <a:latin typeface="Arial"/>
                <a:ea typeface="Arial"/>
                <a:cs typeface="Arial"/>
                <a:sym typeface="Arial"/>
              </a:rPr>
              <a:t>MFCC</a:t>
            </a:r>
            <a:endParaRPr b="1" sz="2800">
              <a:solidFill>
                <a:srgbClr val="004974"/>
              </a:solidFill>
              <a:latin typeface="Arial"/>
              <a:ea typeface="Arial"/>
              <a:cs typeface="Arial"/>
              <a:sym typeface="Arial"/>
            </a:endParaRPr>
          </a:p>
        </p:txBody>
      </p:sp>
      <p:sp>
        <p:nvSpPr>
          <p:cNvPr id="502" name="Google Shape;502;p23"/>
          <p:cNvSpPr txBox="1"/>
          <p:nvPr/>
        </p:nvSpPr>
        <p:spPr>
          <a:xfrm>
            <a:off x="2926956" y="4308970"/>
            <a:ext cx="24978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Mel Frequency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Cepstral Coefficients</a:t>
            </a:r>
            <a:endParaRPr sz="1800">
              <a:solidFill>
                <a:schemeClr val="dk1"/>
              </a:solidFill>
              <a:latin typeface="Arial"/>
              <a:ea typeface="Arial"/>
              <a:cs typeface="Arial"/>
              <a:sym typeface="Arial"/>
            </a:endParaRPr>
          </a:p>
        </p:txBody>
      </p:sp>
      <p:sp>
        <p:nvSpPr>
          <p:cNvPr id="503" name="Google Shape;503;p23"/>
          <p:cNvSpPr txBox="1"/>
          <p:nvPr/>
        </p:nvSpPr>
        <p:spPr>
          <a:xfrm>
            <a:off x="725870" y="4884355"/>
            <a:ext cx="16530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Sample of </a:t>
            </a:r>
            <a:r>
              <a:rPr b="1" lang="en-US" sz="1800">
                <a:solidFill>
                  <a:schemeClr val="dk1"/>
                </a:solidFill>
                <a:latin typeface="Arial"/>
                <a:ea typeface="Arial"/>
                <a:cs typeface="Arial"/>
                <a:sym typeface="Arial"/>
              </a:rPr>
              <a:t>1S</a:t>
            </a:r>
            <a:endParaRPr b="1" sz="1800">
              <a:solidFill>
                <a:schemeClr val="dk1"/>
              </a:solidFill>
              <a:latin typeface="Arial"/>
              <a:ea typeface="Arial"/>
              <a:cs typeface="Arial"/>
              <a:sym typeface="Arial"/>
            </a:endParaRPr>
          </a:p>
        </p:txBody>
      </p:sp>
      <p:sp>
        <p:nvSpPr>
          <p:cNvPr id="504" name="Google Shape;504;p23"/>
          <p:cNvSpPr txBox="1"/>
          <p:nvPr/>
        </p:nvSpPr>
        <p:spPr>
          <a:xfrm>
            <a:off x="8386326" y="5170100"/>
            <a:ext cx="24978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MFCC (Data Frame)</a:t>
            </a:r>
            <a:endParaRPr b="1" sz="1800">
              <a:solidFill>
                <a:schemeClr val="dk1"/>
              </a:solidFill>
              <a:latin typeface="Arial"/>
              <a:ea typeface="Arial"/>
              <a:cs typeface="Arial"/>
              <a:sym typeface="Arial"/>
            </a:endParaRPr>
          </a:p>
        </p:txBody>
      </p:sp>
      <p:sp>
        <p:nvSpPr>
          <p:cNvPr id="505" name="Google Shape;505;p23"/>
          <p:cNvSpPr txBox="1"/>
          <p:nvPr/>
        </p:nvSpPr>
        <p:spPr>
          <a:xfrm>
            <a:off x="2027650" y="2362400"/>
            <a:ext cx="4062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00486F"/>
                </a:solidFill>
              </a:rPr>
              <a:t>Mel Frequency Cepstral Coefficients</a:t>
            </a:r>
            <a:endParaRPr b="1" sz="1600">
              <a:solidFill>
                <a:srgbClr val="00486F"/>
              </a:solidFill>
            </a:endParaRPr>
          </a:p>
        </p:txBody>
      </p:sp>
      <p:sp>
        <p:nvSpPr>
          <p:cNvPr id="506" name="Google Shape;506;p23"/>
          <p:cNvSpPr txBox="1"/>
          <p:nvPr/>
        </p:nvSpPr>
        <p:spPr>
          <a:xfrm>
            <a:off x="5758200" y="3690375"/>
            <a:ext cx="1258800" cy="87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n-US" sz="2800" u="none" cap="none" strike="noStrike">
                <a:solidFill>
                  <a:srgbClr val="000000"/>
                </a:solidFill>
                <a:latin typeface="Arial"/>
                <a:ea typeface="Arial"/>
                <a:cs typeface="Arial"/>
                <a:sym typeface="Arial"/>
              </a:rPr>
              <a:t>Time</a:t>
            </a:r>
            <a:endParaRPr b="1"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1" lang="en-US" sz="2300" u="none" cap="none" strike="noStrike">
                <a:solidFill>
                  <a:srgbClr val="000000"/>
                </a:solidFill>
                <a:latin typeface="Arial"/>
                <a:ea typeface="Arial"/>
                <a:cs typeface="Arial"/>
                <a:sym typeface="Arial"/>
              </a:rPr>
              <a:t>(=30</a:t>
            </a:r>
            <a:r>
              <a:rPr i="1" lang="en-US" sz="2300"/>
              <a:t>26</a:t>
            </a:r>
            <a:r>
              <a:rPr b="0" i="1" lang="en-US" sz="2300" u="none" cap="none" strike="noStrike">
                <a:solidFill>
                  <a:srgbClr val="000000"/>
                </a:solidFill>
                <a:latin typeface="Arial"/>
                <a:ea typeface="Arial"/>
                <a:cs typeface="Arial"/>
                <a:sym typeface="Arial"/>
              </a:rPr>
              <a:t>)</a:t>
            </a:r>
            <a:endParaRPr b="0" i="1" sz="2300" u="none" cap="none" strike="noStrike">
              <a:solidFill>
                <a:srgbClr val="000000"/>
              </a:solidFill>
              <a:latin typeface="Arial"/>
              <a:ea typeface="Arial"/>
              <a:cs typeface="Arial"/>
              <a:sym typeface="Arial"/>
            </a:endParaRPr>
          </a:p>
        </p:txBody>
      </p:sp>
      <p:sp>
        <p:nvSpPr>
          <p:cNvPr id="507" name="Google Shape;507;p23"/>
          <p:cNvSpPr txBox="1"/>
          <p:nvPr/>
        </p:nvSpPr>
        <p:spPr>
          <a:xfrm>
            <a:off x="9307574" y="1916300"/>
            <a:ext cx="2676600" cy="87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en-US" sz="2800" u="none" cap="none" strike="noStrike">
                <a:solidFill>
                  <a:srgbClr val="000000"/>
                </a:solidFill>
                <a:latin typeface="Arial"/>
                <a:ea typeface="Arial"/>
                <a:cs typeface="Arial"/>
                <a:sym typeface="Arial"/>
              </a:rPr>
              <a:t>Feature</a:t>
            </a:r>
            <a:endParaRPr b="1" i="0" sz="2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rPr b="0" i="1" lang="en-US" sz="2300" u="none" cap="none" strike="noStrike">
                <a:solidFill>
                  <a:srgbClr val="000000"/>
                </a:solidFill>
                <a:latin typeface="Arial"/>
                <a:ea typeface="Arial"/>
                <a:cs typeface="Arial"/>
                <a:sym typeface="Arial"/>
              </a:rPr>
              <a:t>(</a:t>
            </a:r>
            <a:r>
              <a:rPr i="1" lang="en-US" sz="2300"/>
              <a:t>n_mfcc</a:t>
            </a:r>
            <a:r>
              <a:rPr b="0" i="1" lang="en-US" sz="2300" u="none" cap="none" strike="noStrike">
                <a:solidFill>
                  <a:srgbClr val="000000"/>
                </a:solidFill>
                <a:latin typeface="Arial"/>
                <a:ea typeface="Arial"/>
                <a:cs typeface="Arial"/>
                <a:sym typeface="Arial"/>
              </a:rPr>
              <a:t> = 20, 40)</a:t>
            </a:r>
            <a:endParaRPr b="0" i="1" sz="23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24"/>
          <p:cNvGrpSpPr/>
          <p:nvPr/>
        </p:nvGrpSpPr>
        <p:grpSpPr>
          <a:xfrm>
            <a:off x="0" y="0"/>
            <a:ext cx="12192000" cy="1099460"/>
            <a:chOff x="0" y="-3"/>
            <a:chExt cx="12192000" cy="1099460"/>
          </a:xfrm>
        </p:grpSpPr>
        <p:sp>
          <p:nvSpPr>
            <p:cNvPr id="514" name="Google Shape;514;p24"/>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15" name="Google Shape;515;p24"/>
            <p:cNvSpPr txBox="1"/>
            <p:nvPr/>
          </p:nvSpPr>
          <p:spPr>
            <a:xfrm>
              <a:off x="1004423" y="272728"/>
              <a:ext cx="545534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4.2.2. MFCC Feature Map</a:t>
              </a:r>
              <a:endParaRPr b="1" sz="3000">
                <a:solidFill>
                  <a:schemeClr val="lt1"/>
                </a:solidFill>
                <a:latin typeface="Arial"/>
                <a:ea typeface="Arial"/>
                <a:cs typeface="Arial"/>
                <a:sym typeface="Arial"/>
              </a:endParaRPr>
            </a:p>
          </p:txBody>
        </p:sp>
        <p:sp>
          <p:nvSpPr>
            <p:cNvPr id="516" name="Google Shape;516;p24"/>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517" name="Google Shape;517;p24"/>
          <p:cNvPicPr preferRelativeResize="0"/>
          <p:nvPr/>
        </p:nvPicPr>
        <p:blipFill rotWithShape="1">
          <a:blip r:embed="rId3">
            <a:alphaModFix/>
          </a:blip>
          <a:srcRect b="0" l="0" r="0" t="0"/>
          <a:stretch/>
        </p:blipFill>
        <p:spPr>
          <a:xfrm>
            <a:off x="3483300" y="1665056"/>
            <a:ext cx="5024949" cy="2058819"/>
          </a:xfrm>
          <a:prstGeom prst="rect">
            <a:avLst/>
          </a:prstGeom>
          <a:noFill/>
          <a:ln>
            <a:noFill/>
          </a:ln>
        </p:spPr>
      </p:pic>
      <p:sp>
        <p:nvSpPr>
          <p:cNvPr id="518" name="Google Shape;518;p24"/>
          <p:cNvSpPr txBox="1"/>
          <p:nvPr/>
        </p:nvSpPr>
        <p:spPr>
          <a:xfrm>
            <a:off x="1730679" y="2455721"/>
            <a:ext cx="1890900" cy="5541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042940"/>
              </a:buClr>
              <a:buSzPts val="2400"/>
              <a:buFont typeface="Arial"/>
              <a:buNone/>
            </a:pPr>
            <a:r>
              <a:rPr b="1" lang="en-US" sz="2400">
                <a:solidFill>
                  <a:srgbClr val="042940"/>
                </a:solidFill>
                <a:latin typeface="Arial"/>
                <a:ea typeface="Arial"/>
                <a:cs typeface="Arial"/>
                <a:sym typeface="Arial"/>
              </a:rPr>
              <a:t>No Drone</a:t>
            </a:r>
            <a:endParaRPr b="1" sz="2400">
              <a:solidFill>
                <a:srgbClr val="042940"/>
              </a:solidFill>
              <a:latin typeface="Arial"/>
              <a:ea typeface="Arial"/>
              <a:cs typeface="Arial"/>
              <a:sym typeface="Arial"/>
            </a:endParaRPr>
          </a:p>
        </p:txBody>
      </p:sp>
      <p:sp>
        <p:nvSpPr>
          <p:cNvPr id="519" name="Google Shape;519;p24"/>
          <p:cNvSpPr txBox="1"/>
          <p:nvPr/>
        </p:nvSpPr>
        <p:spPr>
          <a:xfrm>
            <a:off x="2204700" y="4700000"/>
            <a:ext cx="1278600" cy="5541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042940"/>
              </a:buClr>
              <a:buSzPts val="2400"/>
              <a:buFont typeface="Arial"/>
              <a:buNone/>
            </a:pPr>
            <a:r>
              <a:rPr b="1" lang="en-US" sz="2400">
                <a:solidFill>
                  <a:srgbClr val="042940"/>
                </a:solidFill>
                <a:latin typeface="Arial"/>
                <a:ea typeface="Arial"/>
                <a:cs typeface="Arial"/>
                <a:sym typeface="Arial"/>
              </a:rPr>
              <a:t>Drone</a:t>
            </a:r>
            <a:endParaRPr b="1" sz="2400">
              <a:solidFill>
                <a:srgbClr val="042940"/>
              </a:solidFill>
              <a:latin typeface="Arial"/>
              <a:ea typeface="Arial"/>
              <a:cs typeface="Arial"/>
              <a:sym typeface="Arial"/>
            </a:endParaRPr>
          </a:p>
        </p:txBody>
      </p:sp>
      <p:pic>
        <p:nvPicPr>
          <p:cNvPr id="520" name="Google Shape;520;p24"/>
          <p:cNvPicPr preferRelativeResize="0"/>
          <p:nvPr/>
        </p:nvPicPr>
        <p:blipFill rotWithShape="1">
          <a:blip r:embed="rId4">
            <a:alphaModFix/>
          </a:blip>
          <a:srcRect b="0" l="0" r="0" t="0"/>
          <a:stretch/>
        </p:blipFill>
        <p:spPr>
          <a:xfrm>
            <a:off x="9781059" y="3821073"/>
            <a:ext cx="712313" cy="2125450"/>
          </a:xfrm>
          <a:prstGeom prst="rect">
            <a:avLst/>
          </a:prstGeom>
          <a:noFill/>
          <a:ln>
            <a:noFill/>
          </a:ln>
        </p:spPr>
      </p:pic>
      <p:pic>
        <p:nvPicPr>
          <p:cNvPr id="521" name="Google Shape;521;p24"/>
          <p:cNvPicPr preferRelativeResize="0"/>
          <p:nvPr/>
        </p:nvPicPr>
        <p:blipFill>
          <a:blip r:embed="rId5">
            <a:alphaModFix/>
          </a:blip>
          <a:stretch>
            <a:fillRect/>
          </a:stretch>
        </p:blipFill>
        <p:spPr>
          <a:xfrm>
            <a:off x="3413428" y="4168424"/>
            <a:ext cx="5181873" cy="2125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grpSp>
        <p:nvGrpSpPr>
          <p:cNvPr id="527" name="Google Shape;527;p26"/>
          <p:cNvGrpSpPr/>
          <p:nvPr/>
        </p:nvGrpSpPr>
        <p:grpSpPr>
          <a:xfrm>
            <a:off x="0" y="0"/>
            <a:ext cx="12192000" cy="1099460"/>
            <a:chOff x="0" y="-3"/>
            <a:chExt cx="12192000" cy="1099460"/>
          </a:xfrm>
        </p:grpSpPr>
        <p:sp>
          <p:nvSpPr>
            <p:cNvPr id="528" name="Google Shape;528;p26"/>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9" name="Google Shape;529;p26"/>
            <p:cNvSpPr txBox="1"/>
            <p:nvPr/>
          </p:nvSpPr>
          <p:spPr>
            <a:xfrm>
              <a:off x="1004423" y="272728"/>
              <a:ext cx="478207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4.3.3. Model Summary</a:t>
              </a:r>
              <a:endParaRPr b="1" sz="3000">
                <a:solidFill>
                  <a:schemeClr val="lt1"/>
                </a:solidFill>
                <a:latin typeface="Arial"/>
                <a:ea typeface="Arial"/>
                <a:cs typeface="Arial"/>
                <a:sym typeface="Arial"/>
              </a:endParaRPr>
            </a:p>
          </p:txBody>
        </p:sp>
        <p:sp>
          <p:nvSpPr>
            <p:cNvPr id="530" name="Google Shape;530;p26"/>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531" name="Google Shape;531;p26"/>
          <p:cNvPicPr preferRelativeResize="0"/>
          <p:nvPr/>
        </p:nvPicPr>
        <p:blipFill rotWithShape="1">
          <a:blip r:embed="rId3">
            <a:alphaModFix/>
          </a:blip>
          <a:srcRect b="0" l="0" r="0" t="0"/>
          <a:stretch/>
        </p:blipFill>
        <p:spPr>
          <a:xfrm>
            <a:off x="3210047" y="1271599"/>
            <a:ext cx="5771899" cy="5485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grpSp>
        <p:nvGrpSpPr>
          <p:cNvPr id="537" name="Google Shape;537;g14320eb3736_0_57"/>
          <p:cNvGrpSpPr/>
          <p:nvPr/>
        </p:nvGrpSpPr>
        <p:grpSpPr>
          <a:xfrm>
            <a:off x="0" y="0"/>
            <a:ext cx="12192000" cy="1099502"/>
            <a:chOff x="0" y="-3"/>
            <a:chExt cx="12192000" cy="1099502"/>
          </a:xfrm>
        </p:grpSpPr>
        <p:sp>
          <p:nvSpPr>
            <p:cNvPr id="538" name="Google Shape;538;g14320eb3736_0_57"/>
            <p:cNvSpPr/>
            <p:nvPr/>
          </p:nvSpPr>
          <p:spPr>
            <a:xfrm>
              <a:off x="0" y="-1"/>
              <a:ext cx="12192000" cy="1099500"/>
            </a:xfrm>
            <a:prstGeom prst="rect">
              <a:avLst/>
            </a:prstGeom>
            <a:gradFill>
              <a:gsLst>
                <a:gs pos="0">
                  <a:srgbClr val="023452"/>
                </a:gs>
                <a:gs pos="50000">
                  <a:srgbClr val="023452"/>
                </a:gs>
                <a:gs pos="100000">
                  <a:srgbClr val="024265"/>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9" name="Google Shape;539;g14320eb3736_0_57"/>
            <p:cNvSpPr txBox="1"/>
            <p:nvPr/>
          </p:nvSpPr>
          <p:spPr>
            <a:xfrm>
              <a:off x="1004423" y="272728"/>
              <a:ext cx="47820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4.3.3. </a:t>
              </a:r>
              <a:r>
                <a:rPr b="1" lang="en-US" sz="3000">
                  <a:solidFill>
                    <a:schemeClr val="lt1"/>
                  </a:solidFill>
                </a:rPr>
                <a:t>5-fold validation</a:t>
              </a:r>
              <a:endParaRPr b="1" sz="3000">
                <a:solidFill>
                  <a:schemeClr val="lt1"/>
                </a:solidFill>
                <a:latin typeface="Arial"/>
                <a:ea typeface="Arial"/>
                <a:cs typeface="Arial"/>
                <a:sym typeface="Arial"/>
              </a:endParaRPr>
            </a:p>
          </p:txBody>
        </p:sp>
        <p:sp>
          <p:nvSpPr>
            <p:cNvPr id="540" name="Google Shape;540;g14320eb3736_0_57"/>
            <p:cNvSpPr/>
            <p:nvPr/>
          </p:nvSpPr>
          <p:spPr>
            <a:xfrm>
              <a:off x="587829" y="-3"/>
              <a:ext cx="282900" cy="82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541" name="Google Shape;541;g14320eb3736_0_57"/>
          <p:cNvPicPr preferRelativeResize="0"/>
          <p:nvPr/>
        </p:nvPicPr>
        <p:blipFill>
          <a:blip r:embed="rId3">
            <a:alphaModFix/>
          </a:blip>
          <a:stretch>
            <a:fillRect/>
          </a:stretch>
        </p:blipFill>
        <p:spPr>
          <a:xfrm>
            <a:off x="2159188" y="1231674"/>
            <a:ext cx="7873615" cy="54537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grpSp>
        <p:nvGrpSpPr>
          <p:cNvPr id="546" name="Google Shape;546;p28"/>
          <p:cNvGrpSpPr/>
          <p:nvPr/>
        </p:nvGrpSpPr>
        <p:grpSpPr>
          <a:xfrm>
            <a:off x="0" y="0"/>
            <a:ext cx="12247500" cy="1099460"/>
            <a:chOff x="0" y="-3"/>
            <a:chExt cx="12247500" cy="1099460"/>
          </a:xfrm>
        </p:grpSpPr>
        <p:sp>
          <p:nvSpPr>
            <p:cNvPr id="547" name="Google Shape;547;p28"/>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8" name="Google Shape;548;p28"/>
            <p:cNvSpPr txBox="1"/>
            <p:nvPr/>
          </p:nvSpPr>
          <p:spPr>
            <a:xfrm>
              <a:off x="995100" y="365072"/>
              <a:ext cx="11252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4.3.4 Cross Evaluation – Accuracy </a:t>
              </a:r>
              <a:r>
                <a:rPr b="1" lang="en-US" sz="2400">
                  <a:solidFill>
                    <a:schemeClr val="lt1"/>
                  </a:solidFill>
                </a:rPr>
                <a:t>:</a:t>
              </a:r>
              <a:r>
                <a:rPr b="1" lang="en-US" sz="2400">
                  <a:solidFill>
                    <a:schemeClr val="lt1"/>
                  </a:solidFill>
                  <a:latin typeface="Arial"/>
                  <a:ea typeface="Arial"/>
                  <a:cs typeface="Arial"/>
                  <a:sym typeface="Arial"/>
                </a:rPr>
                <a:t>MFCC 20 </a:t>
              </a:r>
              <a:r>
                <a:rPr b="1" lang="en-US" sz="2400">
                  <a:solidFill>
                    <a:schemeClr val="lt1"/>
                  </a:solidFill>
                </a:rPr>
                <a:t>&amp;</a:t>
              </a:r>
              <a:r>
                <a:rPr b="1" lang="en-US" sz="2400">
                  <a:solidFill>
                    <a:schemeClr val="lt1"/>
                  </a:solidFill>
                  <a:latin typeface="Arial"/>
                  <a:ea typeface="Arial"/>
                  <a:cs typeface="Arial"/>
                  <a:sym typeface="Arial"/>
                </a:rPr>
                <a:t> 40, Softmax &amp; S</a:t>
              </a:r>
              <a:r>
                <a:rPr b="1" lang="en-US" sz="2400">
                  <a:solidFill>
                    <a:schemeClr val="lt1"/>
                  </a:solidFill>
                </a:rPr>
                <a:t>igmoid</a:t>
              </a:r>
              <a:r>
                <a:rPr b="1" lang="en-US" sz="2400">
                  <a:solidFill>
                    <a:schemeClr val="lt1"/>
                  </a:solidFill>
                  <a:latin typeface="Arial"/>
                  <a:ea typeface="Arial"/>
                  <a:cs typeface="Arial"/>
                  <a:sym typeface="Arial"/>
                </a:rPr>
                <a:t>, 5-CV</a:t>
              </a:r>
              <a:endParaRPr b="1" sz="2400">
                <a:solidFill>
                  <a:schemeClr val="lt1"/>
                </a:solidFill>
                <a:latin typeface="Arial"/>
                <a:ea typeface="Arial"/>
                <a:cs typeface="Arial"/>
                <a:sym typeface="Arial"/>
              </a:endParaRPr>
            </a:p>
          </p:txBody>
        </p:sp>
        <p:sp>
          <p:nvSpPr>
            <p:cNvPr id="549" name="Google Shape;549;p28"/>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aphicFrame>
        <p:nvGraphicFramePr>
          <p:cNvPr id="550" name="Google Shape;550;p28"/>
          <p:cNvGraphicFramePr/>
          <p:nvPr/>
        </p:nvGraphicFramePr>
        <p:xfrm>
          <a:off x="331950" y="1257950"/>
          <a:ext cx="3000000" cy="3000000"/>
        </p:xfrm>
        <a:graphic>
          <a:graphicData uri="http://schemas.openxmlformats.org/drawingml/2006/table">
            <a:tbl>
              <a:tblPr>
                <a:noFill/>
                <a:tableStyleId>{358FBE7B-9ACF-44F5-BF83-0039E02C7CB7}</a:tableStyleId>
              </a:tblPr>
              <a:tblGrid>
                <a:gridCol w="1881750"/>
                <a:gridCol w="1680000"/>
                <a:gridCol w="1402650"/>
                <a:gridCol w="1654800"/>
                <a:gridCol w="1654800"/>
                <a:gridCol w="1654800"/>
                <a:gridCol w="1654800"/>
              </a:tblGrid>
              <a:tr h="598100">
                <a:tc>
                  <a:txBody>
                    <a:bodyPr/>
                    <a:lstStyle/>
                    <a:p>
                      <a:pPr indent="0" lvl="0" marL="0" rtl="0" algn="ctr">
                        <a:lnSpc>
                          <a:spcPct val="115000"/>
                        </a:lnSpc>
                        <a:spcBef>
                          <a:spcPts val="0"/>
                        </a:spcBef>
                        <a:spcAft>
                          <a:spcPts val="0"/>
                        </a:spcAft>
                        <a:buNone/>
                      </a:pPr>
                      <a:r>
                        <a:rPr lang="en-US" sz="2000"/>
                        <a:t>Monitor</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D9D9D9"/>
                    </a:solidFill>
                    <a:extLst>
                      <a:ext uri="http://customooxmlschemas.google.com/">
                        <go:slidesCustomData xmlns:go="http://customooxmlschemas.google.com/" cellId="550:0:0"/>
                      </a:ext>
                    </a:extLst>
                  </a:tcPr>
                </a:tc>
                <a:tc>
                  <a:txBody>
                    <a:bodyPr/>
                    <a:lstStyle/>
                    <a:p>
                      <a:pPr indent="0" lvl="0" marL="0" rtl="0" algn="ctr">
                        <a:lnSpc>
                          <a:spcPct val="115000"/>
                        </a:lnSpc>
                        <a:spcBef>
                          <a:spcPts val="0"/>
                        </a:spcBef>
                        <a:spcAft>
                          <a:spcPts val="0"/>
                        </a:spcAft>
                        <a:buNone/>
                      </a:pPr>
                      <a:r>
                        <a:rPr lang="en-US" sz="2000"/>
                        <a:t> </a:t>
                      </a:r>
                      <a:r>
                        <a:rPr lang="en-US" sz="2000"/>
                        <a:t>Activation</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D9D9D9"/>
                    </a:solidFill>
                    <a:extLst>
                      <a:ext uri="http://customooxmlschemas.google.com/">
                        <go:slidesCustomData xmlns:go="http://customooxmlschemas.google.com/" cellId="550:0:1"/>
                      </a:ext>
                    </a:extLst>
                  </a:tcPr>
                </a:tc>
                <a:tc>
                  <a:txBody>
                    <a:bodyPr/>
                    <a:lstStyle/>
                    <a:p>
                      <a:pPr indent="0" lvl="0" marL="0" rtl="0" algn="ctr">
                        <a:lnSpc>
                          <a:spcPct val="115000"/>
                        </a:lnSpc>
                        <a:spcBef>
                          <a:spcPts val="0"/>
                        </a:spcBef>
                        <a:spcAft>
                          <a:spcPts val="0"/>
                        </a:spcAft>
                        <a:buClr>
                          <a:schemeClr val="dk1"/>
                        </a:buClr>
                        <a:buSzPts val="1100"/>
                        <a:buFont typeface="Arial"/>
                        <a:buNone/>
                      </a:pPr>
                      <a:r>
                        <a:rPr lang="en-US" sz="1900">
                          <a:solidFill>
                            <a:schemeClr val="dk1"/>
                          </a:solidFill>
                        </a:rPr>
                        <a:t>n_mfcc</a:t>
                      </a:r>
                      <a:endParaRPr sz="19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D9D9D9"/>
                    </a:solidFill>
                    <a:extLst>
                      <a:ext uri="http://customooxmlschemas.google.com/">
                        <go:slidesCustomData xmlns:go="http://customooxmlschemas.google.com/" cellId="550:0:2"/>
                      </a:ext>
                    </a:extLst>
                  </a:tcPr>
                </a:tc>
                <a:tc>
                  <a:txBody>
                    <a:bodyPr/>
                    <a:lstStyle/>
                    <a:p>
                      <a:pPr indent="0" lvl="0" marL="0" rtl="0" algn="ctr">
                        <a:lnSpc>
                          <a:spcPct val="115000"/>
                        </a:lnSpc>
                        <a:spcBef>
                          <a:spcPts val="0"/>
                        </a:spcBef>
                        <a:spcAft>
                          <a:spcPts val="0"/>
                        </a:spcAft>
                        <a:buNone/>
                      </a:pPr>
                      <a:r>
                        <a:rPr lang="en-US" sz="1900"/>
                        <a:t>Batch size </a:t>
                      </a:r>
                      <a:r>
                        <a:rPr lang="en-US" sz="1900"/>
                        <a:t>16</a:t>
                      </a:r>
                      <a:endParaRPr sz="19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D9D9D9"/>
                    </a:solidFill>
                    <a:extLst>
                      <a:ext uri="http://customooxmlschemas.google.com/">
                        <go:slidesCustomData xmlns:go="http://customooxmlschemas.google.com/" cellId="550:0:3"/>
                      </a:ext>
                    </a:extLst>
                  </a:tcPr>
                </a:tc>
                <a:tc>
                  <a:txBody>
                    <a:bodyPr/>
                    <a:lstStyle/>
                    <a:p>
                      <a:pPr indent="0" lvl="0" marL="0" rtl="0" algn="ctr">
                        <a:lnSpc>
                          <a:spcPct val="115000"/>
                        </a:lnSpc>
                        <a:spcBef>
                          <a:spcPts val="0"/>
                        </a:spcBef>
                        <a:spcAft>
                          <a:spcPts val="0"/>
                        </a:spcAft>
                        <a:buNone/>
                      </a:pPr>
                      <a:r>
                        <a:rPr lang="en-US" sz="1900">
                          <a:solidFill>
                            <a:schemeClr val="dk1"/>
                          </a:solidFill>
                        </a:rPr>
                        <a:t>Batch size </a:t>
                      </a:r>
                      <a:r>
                        <a:rPr lang="en-US" sz="1900"/>
                        <a:t>32</a:t>
                      </a:r>
                      <a:endParaRPr sz="19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D9D9D9"/>
                    </a:solidFill>
                    <a:extLst>
                      <a:ext uri="http://customooxmlschemas.google.com/">
                        <go:slidesCustomData xmlns:go="http://customooxmlschemas.google.com/" cellId="550:0:4"/>
                      </a:ext>
                    </a:extLst>
                  </a:tcPr>
                </a:tc>
                <a:tc>
                  <a:txBody>
                    <a:bodyPr/>
                    <a:lstStyle/>
                    <a:p>
                      <a:pPr indent="0" lvl="0" marL="0" rtl="0" algn="ctr">
                        <a:lnSpc>
                          <a:spcPct val="115000"/>
                        </a:lnSpc>
                        <a:spcBef>
                          <a:spcPts val="0"/>
                        </a:spcBef>
                        <a:spcAft>
                          <a:spcPts val="0"/>
                        </a:spcAft>
                        <a:buNone/>
                      </a:pPr>
                      <a:r>
                        <a:rPr lang="en-US" sz="1900">
                          <a:solidFill>
                            <a:schemeClr val="dk1"/>
                          </a:solidFill>
                        </a:rPr>
                        <a:t>Batch size </a:t>
                      </a:r>
                      <a:r>
                        <a:rPr lang="en-US" sz="1900"/>
                        <a:t>64</a:t>
                      </a:r>
                      <a:endParaRPr sz="19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D9D9D9"/>
                    </a:solidFill>
                    <a:extLst>
                      <a:ext uri="http://customooxmlschemas.google.com/">
                        <go:slidesCustomData xmlns:go="http://customooxmlschemas.google.com/" cellId="550:0:5"/>
                      </a:ext>
                    </a:extLst>
                  </a:tcPr>
                </a:tc>
                <a:tc>
                  <a:txBody>
                    <a:bodyPr/>
                    <a:lstStyle/>
                    <a:p>
                      <a:pPr indent="0" lvl="0" marL="0" rtl="0" algn="ctr">
                        <a:lnSpc>
                          <a:spcPct val="115000"/>
                        </a:lnSpc>
                        <a:spcBef>
                          <a:spcPts val="0"/>
                        </a:spcBef>
                        <a:spcAft>
                          <a:spcPts val="0"/>
                        </a:spcAft>
                        <a:buNone/>
                      </a:pPr>
                      <a:r>
                        <a:rPr lang="en-US" sz="1900">
                          <a:solidFill>
                            <a:schemeClr val="dk1"/>
                          </a:solidFill>
                        </a:rPr>
                        <a:t>Batch size </a:t>
                      </a:r>
                      <a:r>
                        <a:rPr lang="en-US" sz="1900"/>
                        <a:t>128</a:t>
                      </a:r>
                      <a:endParaRPr sz="19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D9D9D9"/>
                    </a:solidFill>
                    <a:extLst>
                      <a:ext uri="http://customooxmlschemas.google.com/">
                        <go:slidesCustomData xmlns:go="http://customooxmlschemas.google.com/" cellId="550:0:6"/>
                      </a:ext>
                    </a:extLst>
                  </a:tcPr>
                </a:tc>
              </a:tr>
              <a:tr h="598100">
                <a:tc rowSpan="4">
                  <a:txBody>
                    <a:bodyPr/>
                    <a:lstStyle/>
                    <a:p>
                      <a:pPr indent="0" lvl="0" marL="0" rtl="0" algn="ctr">
                        <a:lnSpc>
                          <a:spcPct val="115000"/>
                        </a:lnSpc>
                        <a:spcBef>
                          <a:spcPts val="0"/>
                        </a:spcBef>
                        <a:spcAft>
                          <a:spcPts val="0"/>
                        </a:spcAft>
                        <a:buNone/>
                      </a:pPr>
                      <a:r>
                        <a:rPr lang="en-US" sz="2000"/>
                        <a:t>val_loss</a:t>
                      </a:r>
                      <a:endParaRPr sz="2000"/>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1:0"/>
                      </a:ext>
                    </a:extLst>
                  </a:tcPr>
                </a:tc>
                <a:tc rowSpan="2">
                  <a:txBody>
                    <a:bodyPr/>
                    <a:lstStyle/>
                    <a:p>
                      <a:pPr indent="0" lvl="0" marL="0" rtl="0" algn="ctr">
                        <a:lnSpc>
                          <a:spcPct val="115000"/>
                        </a:lnSpc>
                        <a:spcBef>
                          <a:spcPts val="0"/>
                        </a:spcBef>
                        <a:spcAft>
                          <a:spcPts val="0"/>
                        </a:spcAft>
                        <a:buNone/>
                      </a:pPr>
                      <a:r>
                        <a:rPr lang="en-US" sz="2000"/>
                        <a:t>Sigmoid</a:t>
                      </a:r>
                      <a:endParaRPr sz="2000"/>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1:1"/>
                      </a:ext>
                    </a:extLst>
                  </a:tcPr>
                </a:tc>
                <a:tc>
                  <a:txBody>
                    <a:bodyPr/>
                    <a:lstStyle/>
                    <a:p>
                      <a:pPr indent="0" lvl="0" marL="0" rtl="0" algn="ctr">
                        <a:lnSpc>
                          <a:spcPct val="115000"/>
                        </a:lnSpc>
                        <a:spcBef>
                          <a:spcPts val="0"/>
                        </a:spcBef>
                        <a:spcAft>
                          <a:spcPts val="0"/>
                        </a:spcAft>
                        <a:buNone/>
                      </a:pPr>
                      <a:r>
                        <a:rPr lang="en-US" sz="2000"/>
                        <a:t>20</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1:2"/>
                      </a:ext>
                    </a:extLst>
                  </a:tcPr>
                </a:tc>
                <a:tc>
                  <a:txBody>
                    <a:bodyPr/>
                    <a:lstStyle/>
                    <a:p>
                      <a:pPr indent="0" lvl="0" marL="0" rtl="0" algn="ctr">
                        <a:lnSpc>
                          <a:spcPct val="115000"/>
                        </a:lnSpc>
                        <a:spcBef>
                          <a:spcPts val="0"/>
                        </a:spcBef>
                        <a:spcAft>
                          <a:spcPts val="0"/>
                        </a:spcAft>
                        <a:buNone/>
                      </a:pPr>
                      <a:r>
                        <a:rPr i="1" lang="en-US" sz="1700"/>
                        <a:t>77.21%</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1:3"/>
                      </a:ext>
                    </a:extLst>
                  </a:tcPr>
                </a:tc>
                <a:tc>
                  <a:txBody>
                    <a:bodyPr/>
                    <a:lstStyle/>
                    <a:p>
                      <a:pPr indent="0" lvl="0" marL="0" rtl="0" algn="ctr">
                        <a:lnSpc>
                          <a:spcPct val="115000"/>
                        </a:lnSpc>
                        <a:spcBef>
                          <a:spcPts val="0"/>
                        </a:spcBef>
                        <a:spcAft>
                          <a:spcPts val="0"/>
                        </a:spcAft>
                        <a:buNone/>
                      </a:pPr>
                      <a:r>
                        <a:rPr i="1" lang="en-US" sz="1700"/>
                        <a:t>77.34%</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1:4"/>
                      </a:ext>
                    </a:extLst>
                  </a:tcPr>
                </a:tc>
                <a:tc>
                  <a:txBody>
                    <a:bodyPr/>
                    <a:lstStyle/>
                    <a:p>
                      <a:pPr indent="0" lvl="0" marL="0" rtl="0" algn="ctr">
                        <a:lnSpc>
                          <a:spcPct val="115000"/>
                        </a:lnSpc>
                        <a:spcBef>
                          <a:spcPts val="0"/>
                        </a:spcBef>
                        <a:spcAft>
                          <a:spcPts val="0"/>
                        </a:spcAft>
                        <a:buNone/>
                      </a:pPr>
                      <a:r>
                        <a:rPr i="1" lang="en-US" sz="1700"/>
                        <a:t>78.18%</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1:5"/>
                      </a:ext>
                    </a:extLst>
                  </a:tcPr>
                </a:tc>
                <a:tc>
                  <a:txBody>
                    <a:bodyPr/>
                    <a:lstStyle/>
                    <a:p>
                      <a:pPr indent="0" lvl="0" marL="0" rtl="0" algn="ctr">
                        <a:lnSpc>
                          <a:spcPct val="115000"/>
                        </a:lnSpc>
                        <a:spcBef>
                          <a:spcPts val="0"/>
                        </a:spcBef>
                        <a:spcAft>
                          <a:spcPts val="0"/>
                        </a:spcAft>
                        <a:buNone/>
                      </a:pPr>
                      <a:r>
                        <a:rPr i="1" lang="en-US" sz="1700"/>
                        <a:t>76.95%</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1:6"/>
                      </a:ext>
                    </a:extLst>
                  </a:tcPr>
                </a:tc>
              </a:tr>
              <a:tr h="598100">
                <a:tc vMerge="1"/>
                <a:tc vMerge="1"/>
                <a:tc>
                  <a:txBody>
                    <a:bodyPr/>
                    <a:lstStyle/>
                    <a:p>
                      <a:pPr indent="0" lvl="0" marL="0" rtl="0" algn="ctr">
                        <a:lnSpc>
                          <a:spcPct val="115000"/>
                        </a:lnSpc>
                        <a:spcBef>
                          <a:spcPts val="0"/>
                        </a:spcBef>
                        <a:spcAft>
                          <a:spcPts val="0"/>
                        </a:spcAft>
                        <a:buNone/>
                      </a:pPr>
                      <a:r>
                        <a:rPr lang="en-US" sz="2000"/>
                        <a:t>40</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2:2"/>
                      </a:ext>
                    </a:extLst>
                  </a:tcPr>
                </a:tc>
                <a:tc>
                  <a:txBody>
                    <a:bodyPr/>
                    <a:lstStyle/>
                    <a:p>
                      <a:pPr indent="0" lvl="0" marL="0" rtl="0" algn="ctr">
                        <a:lnSpc>
                          <a:spcPct val="115000"/>
                        </a:lnSpc>
                        <a:spcBef>
                          <a:spcPts val="0"/>
                        </a:spcBef>
                        <a:spcAft>
                          <a:spcPts val="0"/>
                        </a:spcAft>
                        <a:buNone/>
                      </a:pPr>
                      <a:r>
                        <a:rPr i="1" lang="en-US" sz="1700"/>
                        <a:t>78.70%</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2:3"/>
                      </a:ext>
                    </a:extLst>
                  </a:tcPr>
                </a:tc>
                <a:tc>
                  <a:txBody>
                    <a:bodyPr/>
                    <a:lstStyle/>
                    <a:p>
                      <a:pPr indent="0" lvl="0" marL="0" rtl="0" algn="ctr">
                        <a:lnSpc>
                          <a:spcPct val="115000"/>
                        </a:lnSpc>
                        <a:spcBef>
                          <a:spcPts val="0"/>
                        </a:spcBef>
                        <a:spcAft>
                          <a:spcPts val="0"/>
                        </a:spcAft>
                        <a:buNone/>
                      </a:pPr>
                      <a:r>
                        <a:rPr i="1" lang="en-US" sz="1700"/>
                        <a:t>79.74%</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2:4"/>
                      </a:ext>
                    </a:extLst>
                  </a:tcPr>
                </a:tc>
                <a:tc>
                  <a:txBody>
                    <a:bodyPr/>
                    <a:lstStyle/>
                    <a:p>
                      <a:pPr indent="0" lvl="0" marL="0" rtl="0" algn="ctr">
                        <a:lnSpc>
                          <a:spcPct val="115000"/>
                        </a:lnSpc>
                        <a:spcBef>
                          <a:spcPts val="0"/>
                        </a:spcBef>
                        <a:spcAft>
                          <a:spcPts val="0"/>
                        </a:spcAft>
                        <a:buNone/>
                      </a:pPr>
                      <a:r>
                        <a:rPr i="1" lang="en-US" sz="1700"/>
                        <a:t>77.72%</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2:5"/>
                      </a:ext>
                    </a:extLst>
                  </a:tcPr>
                </a:tc>
                <a:tc>
                  <a:txBody>
                    <a:bodyPr/>
                    <a:lstStyle/>
                    <a:p>
                      <a:pPr indent="0" lvl="0" marL="0" rtl="0" algn="ctr">
                        <a:lnSpc>
                          <a:spcPct val="115000"/>
                        </a:lnSpc>
                        <a:spcBef>
                          <a:spcPts val="0"/>
                        </a:spcBef>
                        <a:spcAft>
                          <a:spcPts val="0"/>
                        </a:spcAft>
                        <a:buNone/>
                      </a:pPr>
                      <a:r>
                        <a:rPr i="1" lang="en-US" sz="1700"/>
                        <a:t>77.07%</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2:6"/>
                      </a:ext>
                    </a:extLst>
                  </a:tcPr>
                </a:tc>
              </a:tr>
              <a:tr h="598100">
                <a:tc vMerge="1"/>
                <a:tc rowSpan="2">
                  <a:txBody>
                    <a:bodyPr/>
                    <a:lstStyle/>
                    <a:p>
                      <a:pPr indent="0" lvl="0" marL="0" rtl="0" algn="ctr">
                        <a:lnSpc>
                          <a:spcPct val="115000"/>
                        </a:lnSpc>
                        <a:spcBef>
                          <a:spcPts val="0"/>
                        </a:spcBef>
                        <a:spcAft>
                          <a:spcPts val="0"/>
                        </a:spcAft>
                        <a:buNone/>
                      </a:pPr>
                      <a:r>
                        <a:rPr lang="en-US" sz="2000"/>
                        <a:t>Softmax</a:t>
                      </a:r>
                      <a:endParaRPr sz="2000"/>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3:1"/>
                      </a:ext>
                    </a:extLst>
                  </a:tcPr>
                </a:tc>
                <a:tc>
                  <a:txBody>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rPr>
                        <a:t>20</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3:2"/>
                      </a:ext>
                    </a:extLst>
                  </a:tcPr>
                </a:tc>
                <a:tc>
                  <a:txBody>
                    <a:bodyPr/>
                    <a:lstStyle/>
                    <a:p>
                      <a:pPr indent="0" lvl="0" marL="0" rtl="0" algn="ctr">
                        <a:lnSpc>
                          <a:spcPct val="115000"/>
                        </a:lnSpc>
                        <a:spcBef>
                          <a:spcPts val="0"/>
                        </a:spcBef>
                        <a:spcAft>
                          <a:spcPts val="0"/>
                        </a:spcAft>
                        <a:buNone/>
                      </a:pPr>
                      <a:r>
                        <a:rPr i="1" lang="en-US" sz="1700"/>
                        <a:t>77.60%</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3:3"/>
                      </a:ext>
                    </a:extLst>
                  </a:tcPr>
                </a:tc>
                <a:tc>
                  <a:txBody>
                    <a:bodyPr/>
                    <a:lstStyle/>
                    <a:p>
                      <a:pPr indent="0" lvl="0" marL="0" rtl="0" algn="ctr">
                        <a:lnSpc>
                          <a:spcPct val="115000"/>
                        </a:lnSpc>
                        <a:spcBef>
                          <a:spcPts val="0"/>
                        </a:spcBef>
                        <a:spcAft>
                          <a:spcPts val="0"/>
                        </a:spcAft>
                        <a:buNone/>
                      </a:pPr>
                      <a:r>
                        <a:rPr i="1" lang="en-US" sz="1700"/>
                        <a:t>77.69%</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3:4"/>
                      </a:ext>
                    </a:extLst>
                  </a:tcPr>
                </a:tc>
                <a:tc>
                  <a:txBody>
                    <a:bodyPr/>
                    <a:lstStyle/>
                    <a:p>
                      <a:pPr indent="0" lvl="0" marL="0" rtl="0" algn="ctr">
                        <a:lnSpc>
                          <a:spcPct val="115000"/>
                        </a:lnSpc>
                        <a:spcBef>
                          <a:spcPts val="0"/>
                        </a:spcBef>
                        <a:spcAft>
                          <a:spcPts val="0"/>
                        </a:spcAft>
                        <a:buNone/>
                      </a:pPr>
                      <a:r>
                        <a:rPr i="1" lang="en-US" sz="1700"/>
                        <a:t>76.95%</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3:5"/>
                      </a:ext>
                    </a:extLst>
                  </a:tcPr>
                </a:tc>
                <a:tc>
                  <a:txBody>
                    <a:bodyPr/>
                    <a:lstStyle/>
                    <a:p>
                      <a:pPr indent="0" lvl="0" marL="0" rtl="0" algn="ctr">
                        <a:lnSpc>
                          <a:spcPct val="115000"/>
                        </a:lnSpc>
                        <a:spcBef>
                          <a:spcPts val="0"/>
                        </a:spcBef>
                        <a:spcAft>
                          <a:spcPts val="0"/>
                        </a:spcAft>
                        <a:buNone/>
                      </a:pPr>
                      <a:r>
                        <a:rPr i="1" lang="en-US" sz="1700"/>
                        <a:t>76.36%</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3:6"/>
                      </a:ext>
                    </a:extLst>
                  </a:tcPr>
                </a:tc>
              </a:tr>
              <a:tr h="598100">
                <a:tc vMerge="1"/>
                <a:tc vMerge="1"/>
                <a:tc>
                  <a:txBody>
                    <a:bodyPr/>
                    <a:lstStyle/>
                    <a:p>
                      <a:pPr indent="0" lvl="0" marL="0" rtl="0" algn="ctr">
                        <a:lnSpc>
                          <a:spcPct val="115000"/>
                        </a:lnSpc>
                        <a:spcBef>
                          <a:spcPts val="0"/>
                        </a:spcBef>
                        <a:spcAft>
                          <a:spcPts val="0"/>
                        </a:spcAft>
                        <a:buNone/>
                      </a:pPr>
                      <a:r>
                        <a:rPr lang="en-US" sz="2000"/>
                        <a:t>40</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4:2"/>
                      </a:ext>
                    </a:extLst>
                  </a:tcPr>
                </a:tc>
                <a:tc>
                  <a:txBody>
                    <a:bodyPr/>
                    <a:lstStyle/>
                    <a:p>
                      <a:pPr indent="0" lvl="0" marL="0" rtl="0" algn="ctr">
                        <a:lnSpc>
                          <a:spcPct val="115000"/>
                        </a:lnSpc>
                        <a:spcBef>
                          <a:spcPts val="0"/>
                        </a:spcBef>
                        <a:spcAft>
                          <a:spcPts val="0"/>
                        </a:spcAft>
                        <a:buNone/>
                      </a:pPr>
                      <a:r>
                        <a:rPr i="1" lang="en-US" sz="1700"/>
                        <a:t>78.83%</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4:3"/>
                      </a:ext>
                    </a:extLst>
                  </a:tcPr>
                </a:tc>
                <a:tc>
                  <a:txBody>
                    <a:bodyPr/>
                    <a:lstStyle/>
                    <a:p>
                      <a:pPr indent="0" lvl="0" marL="0" rtl="0" algn="ctr">
                        <a:lnSpc>
                          <a:spcPct val="115000"/>
                        </a:lnSpc>
                        <a:spcBef>
                          <a:spcPts val="0"/>
                        </a:spcBef>
                        <a:spcAft>
                          <a:spcPts val="0"/>
                        </a:spcAft>
                        <a:buNone/>
                      </a:pPr>
                      <a:r>
                        <a:rPr i="1" lang="en-US" sz="1700"/>
                        <a:t>76.75%</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4:4"/>
                      </a:ext>
                    </a:extLst>
                  </a:tcPr>
                </a:tc>
                <a:tc>
                  <a:txBody>
                    <a:bodyPr/>
                    <a:lstStyle/>
                    <a:p>
                      <a:pPr indent="0" lvl="0" marL="0" rtl="0" algn="ctr">
                        <a:lnSpc>
                          <a:spcPct val="115000"/>
                        </a:lnSpc>
                        <a:spcBef>
                          <a:spcPts val="0"/>
                        </a:spcBef>
                        <a:spcAft>
                          <a:spcPts val="0"/>
                        </a:spcAft>
                        <a:buNone/>
                      </a:pPr>
                      <a:r>
                        <a:rPr i="1" lang="en-US" sz="1700"/>
                        <a:t>78.31%</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4:5"/>
                      </a:ext>
                    </a:extLst>
                  </a:tcPr>
                </a:tc>
                <a:tc>
                  <a:txBody>
                    <a:bodyPr/>
                    <a:lstStyle/>
                    <a:p>
                      <a:pPr indent="0" lvl="0" marL="0" rtl="0" algn="ctr">
                        <a:lnSpc>
                          <a:spcPct val="115000"/>
                        </a:lnSpc>
                        <a:spcBef>
                          <a:spcPts val="0"/>
                        </a:spcBef>
                        <a:spcAft>
                          <a:spcPts val="0"/>
                        </a:spcAft>
                        <a:buNone/>
                      </a:pPr>
                      <a:r>
                        <a:rPr i="1" lang="en-US" sz="1700"/>
                        <a:t>78.57%</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4:6"/>
                      </a:ext>
                    </a:extLst>
                  </a:tcPr>
                </a:tc>
              </a:tr>
              <a:tr h="598100">
                <a:tc rowSpan="4">
                  <a:txBody>
                    <a:bodyPr/>
                    <a:lstStyle/>
                    <a:p>
                      <a:pPr indent="0" lvl="0" marL="0" rtl="0" algn="ctr">
                        <a:lnSpc>
                          <a:spcPct val="115000"/>
                        </a:lnSpc>
                        <a:spcBef>
                          <a:spcPts val="0"/>
                        </a:spcBef>
                        <a:spcAft>
                          <a:spcPts val="0"/>
                        </a:spcAft>
                        <a:buNone/>
                      </a:pPr>
                      <a:r>
                        <a:rPr lang="en-US" sz="2000"/>
                        <a:t>val_accuracy</a:t>
                      </a:r>
                      <a:endParaRPr sz="2000"/>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5:0"/>
                      </a:ext>
                    </a:extLst>
                  </a:tcPr>
                </a:tc>
                <a:tc rowSpan="2">
                  <a:txBody>
                    <a:bodyPr/>
                    <a:lstStyle/>
                    <a:p>
                      <a:pPr indent="0" lvl="0" marL="0" rtl="0" algn="ctr">
                        <a:lnSpc>
                          <a:spcPct val="115000"/>
                        </a:lnSpc>
                        <a:spcBef>
                          <a:spcPts val="0"/>
                        </a:spcBef>
                        <a:spcAft>
                          <a:spcPts val="0"/>
                        </a:spcAft>
                        <a:buNone/>
                      </a:pPr>
                      <a:r>
                        <a:rPr lang="en-US" sz="2000"/>
                        <a:t>Sigmoid</a:t>
                      </a:r>
                      <a:endParaRPr sz="2000"/>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5:1"/>
                      </a:ext>
                    </a:extLst>
                  </a:tcPr>
                </a:tc>
                <a:tc>
                  <a:txBody>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rPr>
                        <a:t>20</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5:2"/>
                      </a:ext>
                    </a:extLst>
                  </a:tcPr>
                </a:tc>
                <a:tc>
                  <a:txBody>
                    <a:bodyPr/>
                    <a:lstStyle/>
                    <a:p>
                      <a:pPr indent="0" lvl="0" marL="0" rtl="0" algn="ctr">
                        <a:lnSpc>
                          <a:spcPct val="115000"/>
                        </a:lnSpc>
                        <a:spcBef>
                          <a:spcPts val="0"/>
                        </a:spcBef>
                        <a:spcAft>
                          <a:spcPts val="0"/>
                        </a:spcAft>
                        <a:buNone/>
                      </a:pPr>
                      <a:r>
                        <a:rPr i="1" lang="en-US" sz="1700"/>
                        <a:t>77.01%</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5:3"/>
                      </a:ext>
                    </a:extLst>
                  </a:tcPr>
                </a:tc>
                <a:tc>
                  <a:txBody>
                    <a:bodyPr/>
                    <a:lstStyle/>
                    <a:p>
                      <a:pPr indent="0" lvl="0" marL="0" rtl="0" algn="ctr">
                        <a:lnSpc>
                          <a:spcPct val="115000"/>
                        </a:lnSpc>
                        <a:spcBef>
                          <a:spcPts val="0"/>
                        </a:spcBef>
                        <a:spcAft>
                          <a:spcPts val="0"/>
                        </a:spcAft>
                        <a:buNone/>
                      </a:pPr>
                      <a:r>
                        <a:rPr i="1" lang="en-US" sz="1700"/>
                        <a:t>77.99%</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5:4"/>
                      </a:ext>
                    </a:extLst>
                  </a:tcPr>
                </a:tc>
                <a:tc>
                  <a:txBody>
                    <a:bodyPr/>
                    <a:lstStyle/>
                    <a:p>
                      <a:pPr indent="0" lvl="0" marL="0" rtl="0" algn="ctr">
                        <a:lnSpc>
                          <a:spcPct val="115000"/>
                        </a:lnSpc>
                        <a:spcBef>
                          <a:spcPts val="0"/>
                        </a:spcBef>
                        <a:spcAft>
                          <a:spcPts val="0"/>
                        </a:spcAft>
                        <a:buNone/>
                      </a:pPr>
                      <a:r>
                        <a:rPr i="1" lang="en-US" sz="1700"/>
                        <a:t>75.78%</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5:5"/>
                      </a:ext>
                    </a:extLst>
                  </a:tcPr>
                </a:tc>
                <a:tc>
                  <a:txBody>
                    <a:bodyPr/>
                    <a:lstStyle/>
                    <a:p>
                      <a:pPr indent="0" lvl="0" marL="0" rtl="0" algn="ctr">
                        <a:lnSpc>
                          <a:spcPct val="115000"/>
                        </a:lnSpc>
                        <a:spcBef>
                          <a:spcPts val="0"/>
                        </a:spcBef>
                        <a:spcAft>
                          <a:spcPts val="0"/>
                        </a:spcAft>
                        <a:buNone/>
                      </a:pPr>
                      <a:r>
                        <a:rPr i="1" lang="en-US" sz="1700"/>
                        <a:t>74.35%</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5:6"/>
                      </a:ext>
                    </a:extLst>
                  </a:tcPr>
                </a:tc>
              </a:tr>
              <a:tr h="598100">
                <a:tc vMerge="1"/>
                <a:tc vMerge="1"/>
                <a:tc>
                  <a:txBody>
                    <a:bodyPr/>
                    <a:lstStyle/>
                    <a:p>
                      <a:pPr indent="0" lvl="0" marL="0" rtl="0" algn="ctr">
                        <a:lnSpc>
                          <a:spcPct val="115000"/>
                        </a:lnSpc>
                        <a:spcBef>
                          <a:spcPts val="0"/>
                        </a:spcBef>
                        <a:spcAft>
                          <a:spcPts val="0"/>
                        </a:spcAft>
                        <a:buNone/>
                      </a:pPr>
                      <a:r>
                        <a:rPr lang="en-US" sz="2000">
                          <a:solidFill>
                            <a:schemeClr val="dk1"/>
                          </a:solidFill>
                        </a:rPr>
                        <a:t>40</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6:2"/>
                      </a:ext>
                    </a:extLst>
                  </a:tcPr>
                </a:tc>
                <a:tc>
                  <a:txBody>
                    <a:bodyPr/>
                    <a:lstStyle/>
                    <a:p>
                      <a:pPr indent="0" lvl="0" marL="0" rtl="0" algn="ctr">
                        <a:lnSpc>
                          <a:spcPct val="115000"/>
                        </a:lnSpc>
                        <a:spcBef>
                          <a:spcPts val="0"/>
                        </a:spcBef>
                        <a:spcAft>
                          <a:spcPts val="0"/>
                        </a:spcAft>
                        <a:buNone/>
                      </a:pPr>
                      <a:r>
                        <a:rPr i="1" lang="en-US" sz="1700"/>
                        <a:t>80.84%</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6:3"/>
                      </a:ext>
                    </a:extLst>
                  </a:tcPr>
                </a:tc>
                <a:tc>
                  <a:txBody>
                    <a:bodyPr/>
                    <a:lstStyle/>
                    <a:p>
                      <a:pPr indent="0" lvl="0" marL="0" rtl="0" algn="ctr">
                        <a:lnSpc>
                          <a:spcPct val="115000"/>
                        </a:lnSpc>
                        <a:spcBef>
                          <a:spcPts val="0"/>
                        </a:spcBef>
                        <a:spcAft>
                          <a:spcPts val="0"/>
                        </a:spcAft>
                        <a:buNone/>
                      </a:pPr>
                      <a:r>
                        <a:rPr i="1" lang="en-US" sz="1700"/>
                        <a:t>79.74%</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6:4"/>
                      </a:ext>
                    </a:extLst>
                  </a:tcPr>
                </a:tc>
                <a:tc>
                  <a:txBody>
                    <a:bodyPr/>
                    <a:lstStyle/>
                    <a:p>
                      <a:pPr indent="0" lvl="0" marL="0" rtl="0" algn="ctr">
                        <a:lnSpc>
                          <a:spcPct val="115000"/>
                        </a:lnSpc>
                        <a:spcBef>
                          <a:spcPts val="0"/>
                        </a:spcBef>
                        <a:spcAft>
                          <a:spcPts val="0"/>
                        </a:spcAft>
                        <a:buNone/>
                      </a:pPr>
                      <a:r>
                        <a:rPr i="1" lang="en-US" sz="1700"/>
                        <a:t>79.41%</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6:5"/>
                      </a:ext>
                    </a:extLst>
                  </a:tcPr>
                </a:tc>
                <a:tc>
                  <a:txBody>
                    <a:bodyPr/>
                    <a:lstStyle/>
                    <a:p>
                      <a:pPr indent="0" lvl="0" marL="0" rtl="0" algn="ctr">
                        <a:lnSpc>
                          <a:spcPct val="115000"/>
                        </a:lnSpc>
                        <a:spcBef>
                          <a:spcPts val="0"/>
                        </a:spcBef>
                        <a:spcAft>
                          <a:spcPts val="0"/>
                        </a:spcAft>
                        <a:buNone/>
                      </a:pPr>
                      <a:r>
                        <a:rPr i="1" lang="en-US" sz="1700"/>
                        <a:t>80.06%</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6:6"/>
                      </a:ext>
                    </a:extLst>
                  </a:tcPr>
                </a:tc>
              </a:tr>
              <a:tr h="598100">
                <a:tc vMerge="1"/>
                <a:tc rowSpan="2">
                  <a:txBody>
                    <a:bodyPr/>
                    <a:lstStyle/>
                    <a:p>
                      <a:pPr indent="0" lvl="0" marL="0" rtl="0" algn="ctr">
                        <a:lnSpc>
                          <a:spcPct val="115000"/>
                        </a:lnSpc>
                        <a:spcBef>
                          <a:spcPts val="0"/>
                        </a:spcBef>
                        <a:spcAft>
                          <a:spcPts val="0"/>
                        </a:spcAft>
                        <a:buNone/>
                      </a:pPr>
                      <a:r>
                        <a:rPr lang="en-US" sz="2000"/>
                        <a:t>Softmax</a:t>
                      </a:r>
                      <a:endParaRPr sz="2000"/>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7:1"/>
                      </a:ext>
                    </a:extLst>
                  </a:tcPr>
                </a:tc>
                <a:tc>
                  <a:txBody>
                    <a:bodyPr/>
                    <a:lstStyle/>
                    <a:p>
                      <a:pPr indent="0" lvl="0" marL="0" rtl="0" algn="ctr">
                        <a:lnSpc>
                          <a:spcPct val="115000"/>
                        </a:lnSpc>
                        <a:spcBef>
                          <a:spcPts val="0"/>
                        </a:spcBef>
                        <a:spcAft>
                          <a:spcPts val="0"/>
                        </a:spcAft>
                        <a:buNone/>
                      </a:pPr>
                      <a:r>
                        <a:rPr lang="en-US" sz="2000">
                          <a:solidFill>
                            <a:schemeClr val="dk1"/>
                          </a:solidFill>
                        </a:rPr>
                        <a:t>20</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7:2"/>
                      </a:ext>
                    </a:extLst>
                  </a:tcPr>
                </a:tc>
                <a:tc>
                  <a:txBody>
                    <a:bodyPr/>
                    <a:lstStyle/>
                    <a:p>
                      <a:pPr indent="0" lvl="0" marL="0" rtl="0" algn="ctr">
                        <a:lnSpc>
                          <a:spcPct val="115000"/>
                        </a:lnSpc>
                        <a:spcBef>
                          <a:spcPts val="0"/>
                        </a:spcBef>
                        <a:spcAft>
                          <a:spcPts val="0"/>
                        </a:spcAft>
                        <a:buNone/>
                      </a:pPr>
                      <a:r>
                        <a:rPr i="1" lang="en-US" sz="1700"/>
                        <a:t>77.92%</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7:3"/>
                      </a:ext>
                    </a:extLst>
                  </a:tcPr>
                </a:tc>
                <a:tc>
                  <a:txBody>
                    <a:bodyPr/>
                    <a:lstStyle/>
                    <a:p>
                      <a:pPr indent="0" lvl="0" marL="0" rtl="0" algn="ctr">
                        <a:lnSpc>
                          <a:spcPct val="115000"/>
                        </a:lnSpc>
                        <a:spcBef>
                          <a:spcPts val="0"/>
                        </a:spcBef>
                        <a:spcAft>
                          <a:spcPts val="0"/>
                        </a:spcAft>
                        <a:buNone/>
                      </a:pPr>
                      <a:r>
                        <a:rPr i="1" lang="en-US" sz="1700"/>
                        <a:t>77.92%</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7:4"/>
                      </a:ext>
                    </a:extLst>
                  </a:tcPr>
                </a:tc>
                <a:tc>
                  <a:txBody>
                    <a:bodyPr/>
                    <a:lstStyle/>
                    <a:p>
                      <a:pPr indent="0" lvl="0" marL="0" rtl="0" algn="ctr">
                        <a:lnSpc>
                          <a:spcPct val="115000"/>
                        </a:lnSpc>
                        <a:spcBef>
                          <a:spcPts val="0"/>
                        </a:spcBef>
                        <a:spcAft>
                          <a:spcPts val="0"/>
                        </a:spcAft>
                        <a:buNone/>
                      </a:pPr>
                      <a:r>
                        <a:rPr i="1" lang="en-US" sz="1700"/>
                        <a:t>75.65%</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7:5"/>
                      </a:ext>
                    </a:extLst>
                  </a:tcPr>
                </a:tc>
                <a:tc>
                  <a:txBody>
                    <a:bodyPr/>
                    <a:lstStyle/>
                    <a:p>
                      <a:pPr indent="0" lvl="0" marL="0" rtl="0" algn="ctr">
                        <a:lnSpc>
                          <a:spcPct val="115000"/>
                        </a:lnSpc>
                        <a:spcBef>
                          <a:spcPts val="0"/>
                        </a:spcBef>
                        <a:spcAft>
                          <a:spcPts val="0"/>
                        </a:spcAft>
                        <a:buNone/>
                      </a:pPr>
                      <a:r>
                        <a:rPr i="1" lang="en-US" sz="1700"/>
                        <a:t>76.23%</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7:6"/>
                      </a:ext>
                    </a:extLst>
                  </a:tcPr>
                </a:tc>
              </a:tr>
              <a:tr h="598100">
                <a:tc vMerge="1"/>
                <a:tc vMerge="1"/>
                <a:tc>
                  <a:txBody>
                    <a:bodyPr/>
                    <a:lstStyle/>
                    <a:p>
                      <a:pPr indent="0" lvl="0" marL="0" rtl="0" algn="ctr">
                        <a:lnSpc>
                          <a:spcPct val="115000"/>
                        </a:lnSpc>
                        <a:spcBef>
                          <a:spcPts val="0"/>
                        </a:spcBef>
                        <a:spcAft>
                          <a:spcPts val="0"/>
                        </a:spcAft>
                        <a:buNone/>
                      </a:pPr>
                      <a:r>
                        <a:rPr lang="en-US" sz="2000"/>
                        <a:t>40</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8:2"/>
                      </a:ext>
                    </a:extLst>
                  </a:tcPr>
                </a:tc>
                <a:tc>
                  <a:txBody>
                    <a:bodyPr/>
                    <a:lstStyle/>
                    <a:p>
                      <a:pPr indent="0" lvl="0" marL="0" rtl="0" algn="ctr">
                        <a:lnSpc>
                          <a:spcPct val="115000"/>
                        </a:lnSpc>
                        <a:spcBef>
                          <a:spcPts val="0"/>
                        </a:spcBef>
                        <a:spcAft>
                          <a:spcPts val="0"/>
                        </a:spcAft>
                        <a:buNone/>
                      </a:pPr>
                      <a:r>
                        <a:rPr i="1" lang="en-US" sz="1700"/>
                        <a:t>81.81%</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8:3"/>
                      </a:ext>
                    </a:extLst>
                  </a:tcPr>
                </a:tc>
                <a:tc>
                  <a:txBody>
                    <a:bodyPr/>
                    <a:lstStyle/>
                    <a:p>
                      <a:pPr indent="0" lvl="0" marL="0" rtl="0" algn="ctr">
                        <a:lnSpc>
                          <a:spcPct val="115000"/>
                        </a:lnSpc>
                        <a:spcBef>
                          <a:spcPts val="0"/>
                        </a:spcBef>
                        <a:spcAft>
                          <a:spcPts val="0"/>
                        </a:spcAft>
                        <a:buNone/>
                      </a:pPr>
                      <a:r>
                        <a:rPr i="1" lang="en-US" sz="1700"/>
                        <a:t>79.28%</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8:4"/>
                      </a:ext>
                    </a:extLst>
                  </a:tcPr>
                </a:tc>
                <a:tc>
                  <a:txBody>
                    <a:bodyPr/>
                    <a:lstStyle/>
                    <a:p>
                      <a:pPr indent="0" lvl="0" marL="0" rtl="0" algn="ctr">
                        <a:lnSpc>
                          <a:spcPct val="115000"/>
                        </a:lnSpc>
                        <a:spcBef>
                          <a:spcPts val="0"/>
                        </a:spcBef>
                        <a:spcAft>
                          <a:spcPts val="0"/>
                        </a:spcAft>
                        <a:buNone/>
                      </a:pPr>
                      <a:r>
                        <a:rPr i="1" lang="en-US" sz="1700"/>
                        <a:t>78.96%</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8:5"/>
                      </a:ext>
                    </a:extLst>
                  </a:tcPr>
                </a:tc>
                <a:tc>
                  <a:txBody>
                    <a:bodyPr/>
                    <a:lstStyle/>
                    <a:p>
                      <a:pPr indent="0" lvl="0" marL="0" rtl="0" algn="ctr">
                        <a:lnSpc>
                          <a:spcPct val="115000"/>
                        </a:lnSpc>
                        <a:spcBef>
                          <a:spcPts val="0"/>
                        </a:spcBef>
                        <a:spcAft>
                          <a:spcPts val="0"/>
                        </a:spcAft>
                        <a:buNone/>
                      </a:pPr>
                      <a:r>
                        <a:rPr i="1" lang="en-US" sz="1700"/>
                        <a:t>72.72%</a:t>
                      </a:r>
                      <a:endParaRPr i="1" sz="17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extLst>
                      <a:ext uri="http://customooxmlschemas.google.com/">
                        <go:slidesCustomData xmlns:go="http://customooxmlschemas.google.com/" cellId="550:8:6"/>
                      </a:ext>
                    </a:extLst>
                  </a:tcPr>
                </a:tc>
              </a:tr>
            </a:tbl>
          </a:graphicData>
        </a:graphic>
      </p:graphicFrame>
      <p:sp>
        <p:nvSpPr>
          <p:cNvPr id="551" name="Google Shape;551;p28"/>
          <p:cNvSpPr/>
          <p:nvPr/>
        </p:nvSpPr>
        <p:spPr>
          <a:xfrm>
            <a:off x="5296350" y="6042750"/>
            <a:ext cx="1654800" cy="598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grpSp>
        <p:nvGrpSpPr>
          <p:cNvPr id="557" name="Google Shape;557;p29"/>
          <p:cNvGrpSpPr/>
          <p:nvPr/>
        </p:nvGrpSpPr>
        <p:grpSpPr>
          <a:xfrm>
            <a:off x="0" y="0"/>
            <a:ext cx="12192000" cy="1099460"/>
            <a:chOff x="0" y="-3"/>
            <a:chExt cx="12192000" cy="1099460"/>
          </a:xfrm>
        </p:grpSpPr>
        <p:sp>
          <p:nvSpPr>
            <p:cNvPr id="558" name="Google Shape;558;p29"/>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9" name="Google Shape;559;p29"/>
            <p:cNvSpPr txBox="1"/>
            <p:nvPr/>
          </p:nvSpPr>
          <p:spPr>
            <a:xfrm>
              <a:off x="1004423" y="272728"/>
              <a:ext cx="5783956"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4.3.5. Highest Performance</a:t>
              </a:r>
              <a:endParaRPr b="1" sz="3000">
                <a:solidFill>
                  <a:schemeClr val="lt1"/>
                </a:solidFill>
                <a:latin typeface="Arial"/>
                <a:ea typeface="Arial"/>
                <a:cs typeface="Arial"/>
                <a:sym typeface="Arial"/>
              </a:endParaRPr>
            </a:p>
          </p:txBody>
        </p:sp>
        <p:sp>
          <p:nvSpPr>
            <p:cNvPr id="560" name="Google Shape;560;p29"/>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aphicFrame>
        <p:nvGraphicFramePr>
          <p:cNvPr id="561" name="Google Shape;561;p29"/>
          <p:cNvGraphicFramePr/>
          <p:nvPr/>
        </p:nvGraphicFramePr>
        <p:xfrm>
          <a:off x="1473640" y="2497524"/>
          <a:ext cx="3000000" cy="3000000"/>
        </p:xfrm>
        <a:graphic>
          <a:graphicData uri="http://schemas.openxmlformats.org/drawingml/2006/table">
            <a:tbl>
              <a:tblPr>
                <a:noFill/>
                <a:tableStyleId>{358FBE7B-9ACF-44F5-BF83-0039E02C7CB7}</a:tableStyleId>
              </a:tblPr>
              <a:tblGrid>
                <a:gridCol w="1848950"/>
                <a:gridCol w="1848950"/>
                <a:gridCol w="1848950"/>
                <a:gridCol w="1848950"/>
                <a:gridCol w="1848950"/>
              </a:tblGrid>
              <a:tr h="797150">
                <a:tc>
                  <a:txBody>
                    <a:bodyPr/>
                    <a:lstStyle/>
                    <a:p>
                      <a:pPr indent="0" lvl="0" marL="0" marR="0" rtl="0" algn="ctr">
                        <a:lnSpc>
                          <a:spcPct val="115000"/>
                        </a:lnSpc>
                        <a:spcBef>
                          <a:spcPts val="0"/>
                        </a:spcBef>
                        <a:spcAft>
                          <a:spcPts val="0"/>
                        </a:spcAft>
                        <a:buClr>
                          <a:schemeClr val="dk1"/>
                        </a:buClr>
                        <a:buSzPts val="1700"/>
                        <a:buFont typeface="Arial"/>
                        <a:buNone/>
                      </a:pPr>
                      <a:r>
                        <a:rPr b="1" i="0" lang="en-US" sz="1700" u="none" cap="none" strike="noStrike">
                          <a:latin typeface="Arial"/>
                          <a:ea typeface="Arial"/>
                          <a:cs typeface="Arial"/>
                          <a:sym typeface="Arial"/>
                        </a:rPr>
                        <a:t>Classes</a:t>
                      </a:r>
                      <a:endParaRPr b="1" i="0" sz="17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15000"/>
                        </a:lnSpc>
                        <a:spcBef>
                          <a:spcPts val="0"/>
                        </a:spcBef>
                        <a:spcAft>
                          <a:spcPts val="0"/>
                        </a:spcAft>
                        <a:buNone/>
                      </a:pPr>
                      <a:r>
                        <a:rPr b="1" lang="en-US" sz="1700"/>
                        <a:t>Accuracy</a:t>
                      </a:r>
                      <a:endParaRPr b="1" i="0" sz="17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15000"/>
                        </a:lnSpc>
                        <a:spcBef>
                          <a:spcPts val="0"/>
                        </a:spcBef>
                        <a:spcAft>
                          <a:spcPts val="0"/>
                        </a:spcAft>
                        <a:buClr>
                          <a:schemeClr val="dk1"/>
                        </a:buClr>
                        <a:buSzPts val="1700"/>
                        <a:buFont typeface="Arial"/>
                        <a:buNone/>
                      </a:pPr>
                      <a:r>
                        <a:rPr b="1" i="0" lang="en-US" sz="1700" u="none" cap="none" strike="noStrike">
                          <a:latin typeface="Arial"/>
                          <a:ea typeface="Arial"/>
                          <a:cs typeface="Arial"/>
                          <a:sym typeface="Arial"/>
                        </a:rPr>
                        <a:t>precision</a:t>
                      </a:r>
                      <a:endParaRPr b="1" i="0" sz="17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15000"/>
                        </a:lnSpc>
                        <a:spcBef>
                          <a:spcPts val="0"/>
                        </a:spcBef>
                        <a:spcAft>
                          <a:spcPts val="0"/>
                        </a:spcAft>
                        <a:buClr>
                          <a:schemeClr val="dk1"/>
                        </a:buClr>
                        <a:buSzPts val="1700"/>
                        <a:buFont typeface="Arial"/>
                        <a:buNone/>
                      </a:pPr>
                      <a:r>
                        <a:rPr b="1" i="0" lang="en-US" sz="1700" u="none" cap="none" strike="noStrike">
                          <a:latin typeface="Arial"/>
                          <a:ea typeface="Arial"/>
                          <a:cs typeface="Arial"/>
                          <a:sym typeface="Arial"/>
                        </a:rPr>
                        <a:t>recall</a:t>
                      </a:r>
                      <a:endParaRPr b="1" i="0" sz="17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15000"/>
                        </a:lnSpc>
                        <a:spcBef>
                          <a:spcPts val="0"/>
                        </a:spcBef>
                        <a:spcAft>
                          <a:spcPts val="0"/>
                        </a:spcAft>
                        <a:buClr>
                          <a:schemeClr val="dk1"/>
                        </a:buClr>
                        <a:buSzPts val="1700"/>
                        <a:buFont typeface="Arial"/>
                        <a:buNone/>
                      </a:pPr>
                      <a:r>
                        <a:rPr b="1" i="0" lang="en-US" sz="1700" u="none" cap="none" strike="noStrike">
                          <a:latin typeface="Arial"/>
                          <a:ea typeface="Arial"/>
                          <a:cs typeface="Arial"/>
                          <a:sym typeface="Arial"/>
                        </a:rPr>
                        <a:t>f1-score</a:t>
                      </a:r>
                      <a:endParaRPr b="1" i="0" sz="17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797150">
                <a:tc>
                  <a:txBody>
                    <a:bodyPr/>
                    <a:lstStyle/>
                    <a:p>
                      <a:pPr indent="0" lvl="0" marL="0" marR="0" rtl="0" algn="ctr">
                        <a:lnSpc>
                          <a:spcPct val="115000"/>
                        </a:lnSpc>
                        <a:spcBef>
                          <a:spcPts val="0"/>
                        </a:spcBef>
                        <a:spcAft>
                          <a:spcPts val="0"/>
                        </a:spcAft>
                        <a:buClr>
                          <a:schemeClr val="dk1"/>
                        </a:buClr>
                        <a:buSzPts val="1700"/>
                        <a:buFont typeface="Arial"/>
                        <a:buNone/>
                      </a:pPr>
                      <a:r>
                        <a:rPr b="1" i="0" lang="en-US" sz="1700" u="none" cap="none" strike="noStrike">
                          <a:latin typeface="Arial"/>
                          <a:ea typeface="Arial"/>
                          <a:cs typeface="Arial"/>
                          <a:sym typeface="Arial"/>
                        </a:rPr>
                        <a:t>No drone</a:t>
                      </a:r>
                      <a:endParaRPr b="1" i="0" sz="17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spcBef>
                          <a:spcPts val="0"/>
                        </a:spcBef>
                        <a:spcAft>
                          <a:spcPts val="0"/>
                        </a:spcAft>
                        <a:buNone/>
                      </a:pPr>
                      <a:r>
                        <a:rPr b="1" lang="en-US" sz="1800">
                          <a:solidFill>
                            <a:schemeClr val="dk1"/>
                          </a:solidFill>
                          <a:latin typeface="Malgun Gothic"/>
                          <a:ea typeface="Malgun Gothic"/>
                          <a:cs typeface="Malgun Gothic"/>
                          <a:sym typeface="Malgun Gothic"/>
                        </a:rPr>
                        <a:t>81.81%</a:t>
                      </a:r>
                      <a:endParaRPr b="1" i="1" sz="17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Malgun Gothic"/>
                        <a:buNone/>
                      </a:pPr>
                      <a:r>
                        <a:rPr b="1" i="1" lang="en-US" sz="1700" u="none" cap="none" strike="noStrike"/>
                        <a:t>79%</a:t>
                      </a:r>
                      <a:endParaRPr b="1" i="1" sz="17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Malgun Gothic"/>
                        <a:buNone/>
                      </a:pPr>
                      <a:r>
                        <a:rPr b="1" i="1" lang="en-US" sz="1700" u="none" cap="none" strike="noStrike"/>
                        <a:t>82%</a:t>
                      </a:r>
                      <a:endParaRPr b="1" i="1" sz="17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Malgun Gothic"/>
                        <a:buNone/>
                      </a:pPr>
                      <a:r>
                        <a:rPr b="1" i="1" lang="en-US" sz="1700" u="none" cap="none" strike="noStrike"/>
                        <a:t>81%</a:t>
                      </a:r>
                      <a:endParaRPr b="1" i="1" sz="17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97150">
                <a:tc>
                  <a:txBody>
                    <a:bodyPr/>
                    <a:lstStyle/>
                    <a:p>
                      <a:pPr indent="0" lvl="0" marL="0" marR="0" rtl="0" algn="ctr">
                        <a:lnSpc>
                          <a:spcPct val="115000"/>
                        </a:lnSpc>
                        <a:spcBef>
                          <a:spcPts val="0"/>
                        </a:spcBef>
                        <a:spcAft>
                          <a:spcPts val="0"/>
                        </a:spcAft>
                        <a:buClr>
                          <a:schemeClr val="dk1"/>
                        </a:buClr>
                        <a:buSzPts val="1700"/>
                        <a:buFont typeface="Arial"/>
                        <a:buNone/>
                      </a:pPr>
                      <a:r>
                        <a:rPr b="1" i="0" lang="en-US" sz="1700" u="none" cap="none" strike="noStrike">
                          <a:latin typeface="Arial"/>
                          <a:ea typeface="Arial"/>
                          <a:cs typeface="Arial"/>
                          <a:sym typeface="Arial"/>
                        </a:rPr>
                        <a:t>drone</a:t>
                      </a:r>
                      <a:endParaRPr b="1" i="0" sz="1700" u="none" cap="none" strike="noStrike">
                        <a:latin typeface="Arial"/>
                        <a:ea typeface="Arial"/>
                        <a:cs typeface="Arial"/>
                        <a:sym typeface="Aria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marR="0" rtl="0" algn="ctr">
                        <a:lnSpc>
                          <a:spcPct val="115000"/>
                        </a:lnSpc>
                        <a:spcBef>
                          <a:spcPts val="0"/>
                        </a:spcBef>
                        <a:spcAft>
                          <a:spcPts val="0"/>
                        </a:spcAft>
                        <a:buClr>
                          <a:schemeClr val="dk1"/>
                        </a:buClr>
                        <a:buSzPts val="1700"/>
                        <a:buFont typeface="Malgun Gothic"/>
                        <a:buNone/>
                      </a:pPr>
                      <a:r>
                        <a:rPr b="1" i="1" lang="en-US" sz="1700" u="none" cap="none" strike="noStrike"/>
                        <a:t>83.1%</a:t>
                      </a:r>
                      <a:endParaRPr b="1" i="1" sz="17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Malgun Gothic"/>
                        <a:buNone/>
                      </a:pPr>
                      <a:r>
                        <a:rPr b="1" i="1" lang="en-US" sz="1700" u="none" cap="none" strike="noStrike"/>
                        <a:t>79%</a:t>
                      </a:r>
                      <a:endParaRPr b="1" i="1" sz="17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700"/>
                        <a:buFont typeface="Malgun Gothic"/>
                        <a:buNone/>
                      </a:pPr>
                      <a:r>
                        <a:rPr b="1" i="1" lang="en-US" sz="1700" u="none" cap="none" strike="noStrike"/>
                        <a:t>80%</a:t>
                      </a:r>
                      <a:endParaRPr b="1" i="1" sz="1700" u="none" cap="none" strike="noStrike"/>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62" name="Google Shape;562;p29"/>
          <p:cNvSpPr txBox="1"/>
          <p:nvPr/>
        </p:nvSpPr>
        <p:spPr>
          <a:xfrm>
            <a:off x="2217925" y="5385800"/>
            <a:ext cx="77562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chemeClr val="dk1"/>
                </a:solidFill>
                <a:latin typeface="Arial"/>
                <a:ea typeface="Arial"/>
                <a:cs typeface="Arial"/>
                <a:sym typeface="Arial"/>
              </a:rPr>
              <a:t>→ n_mfcc=40, activation=”softmax”, batch_size=16</a:t>
            </a:r>
            <a:endParaRPr b="1" sz="23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3"/>
          <p:cNvPicPr preferRelativeResize="0"/>
          <p:nvPr/>
        </p:nvPicPr>
        <p:blipFill rotWithShape="1">
          <a:blip r:embed="rId3">
            <a:alphaModFix/>
          </a:blip>
          <a:srcRect b="0" l="0" r="0" t="0"/>
          <a:stretch/>
        </p:blipFill>
        <p:spPr>
          <a:xfrm>
            <a:off x="-2" y="-45852"/>
            <a:ext cx="6096001" cy="6903852"/>
          </a:xfrm>
          <a:prstGeom prst="rect">
            <a:avLst/>
          </a:prstGeom>
          <a:noFill/>
          <a:ln>
            <a:noFill/>
          </a:ln>
        </p:spPr>
      </p:pic>
      <p:sp>
        <p:nvSpPr>
          <p:cNvPr id="110" name="Google Shape;110;p3"/>
          <p:cNvSpPr/>
          <p:nvPr/>
        </p:nvSpPr>
        <p:spPr>
          <a:xfrm rot="5400000">
            <a:off x="9010382" y="2150837"/>
            <a:ext cx="112220" cy="3815706"/>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1" name="Google Shape;111;p3"/>
          <p:cNvSpPr txBox="1"/>
          <p:nvPr/>
        </p:nvSpPr>
        <p:spPr>
          <a:xfrm>
            <a:off x="7030621" y="3406074"/>
            <a:ext cx="394372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1. Team Member</a:t>
            </a:r>
            <a:endParaRPr b="1" sz="3200">
              <a:solidFill>
                <a:schemeClr val="dk1"/>
              </a:solidFill>
              <a:latin typeface="Arial"/>
              <a:ea typeface="Arial"/>
              <a:cs typeface="Arial"/>
              <a:sym typeface="Arial"/>
            </a:endParaRPr>
          </a:p>
        </p:txBody>
      </p:sp>
      <p:sp>
        <p:nvSpPr>
          <p:cNvPr id="112" name="Google Shape;112;p3"/>
          <p:cNvSpPr/>
          <p:nvPr/>
        </p:nvSpPr>
        <p:spPr>
          <a:xfrm>
            <a:off x="-2" y="-45852"/>
            <a:ext cx="6096000" cy="6903852"/>
          </a:xfrm>
          <a:prstGeom prst="rect">
            <a:avLst/>
          </a:prstGeom>
          <a:solidFill>
            <a:srgbClr val="023452">
              <a:alpha val="3960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3" name="Google Shape;113;p3"/>
          <p:cNvSpPr/>
          <p:nvPr/>
        </p:nvSpPr>
        <p:spPr>
          <a:xfrm flipH="1">
            <a:off x="6095998" y="6273225"/>
            <a:ext cx="6096002" cy="584775"/>
          </a:xfrm>
          <a:prstGeom prst="rtTriangle">
            <a:avLst/>
          </a:prstGeom>
          <a:solidFill>
            <a:srgbClr val="7F7F7F">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4" name="Google Shape;114;p3"/>
          <p:cNvSpPr txBox="1"/>
          <p:nvPr/>
        </p:nvSpPr>
        <p:spPr>
          <a:xfrm>
            <a:off x="7172134" y="2417801"/>
            <a:ext cx="309251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Deep Learning Method of</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Drone Detection using</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Acoustic and Visual Features</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115" name="Google Shape;115;p3"/>
          <p:cNvSpPr/>
          <p:nvPr/>
        </p:nvSpPr>
        <p:spPr>
          <a:xfrm flipH="1">
            <a:off x="11321142" y="4604658"/>
            <a:ext cx="870857" cy="2265074"/>
          </a:xfrm>
          <a:prstGeom prst="rtTriangle">
            <a:avLst/>
          </a:prstGeom>
          <a:solidFill>
            <a:srgbClr val="004974">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6" name="Google Shape;116;p3"/>
          <p:cNvSpPr/>
          <p:nvPr/>
        </p:nvSpPr>
        <p:spPr>
          <a:xfrm rot="10800000">
            <a:off x="11153193" y="-45852"/>
            <a:ext cx="1038807" cy="6903852"/>
          </a:xfrm>
          <a:prstGeom prst="rtTriangle">
            <a:avLst/>
          </a:prstGeom>
          <a:solidFill>
            <a:srgbClr val="042940">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23452"/>
              </a:solidFill>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pSp>
        <p:nvGrpSpPr>
          <p:cNvPr id="568" name="Google Shape;568;g14320eb3736_0_36"/>
          <p:cNvGrpSpPr/>
          <p:nvPr/>
        </p:nvGrpSpPr>
        <p:grpSpPr>
          <a:xfrm>
            <a:off x="0" y="0"/>
            <a:ext cx="12192000" cy="1099502"/>
            <a:chOff x="0" y="-3"/>
            <a:chExt cx="12192000" cy="1099502"/>
          </a:xfrm>
        </p:grpSpPr>
        <p:sp>
          <p:nvSpPr>
            <p:cNvPr id="569" name="Google Shape;569;g14320eb3736_0_36"/>
            <p:cNvSpPr/>
            <p:nvPr/>
          </p:nvSpPr>
          <p:spPr>
            <a:xfrm>
              <a:off x="0" y="-1"/>
              <a:ext cx="12192000" cy="1099500"/>
            </a:xfrm>
            <a:prstGeom prst="rect">
              <a:avLst/>
            </a:prstGeom>
            <a:gradFill>
              <a:gsLst>
                <a:gs pos="0">
                  <a:srgbClr val="023452"/>
                </a:gs>
                <a:gs pos="50000">
                  <a:srgbClr val="023452"/>
                </a:gs>
                <a:gs pos="100000">
                  <a:srgbClr val="024265"/>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0" name="Google Shape;570;g14320eb3736_0_36"/>
            <p:cNvSpPr txBox="1"/>
            <p:nvPr/>
          </p:nvSpPr>
          <p:spPr>
            <a:xfrm>
              <a:off x="1004423" y="272728"/>
              <a:ext cx="57840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a:t>
              </a:r>
              <a:r>
                <a:rPr b="1" lang="en-US" sz="3000">
                  <a:solidFill>
                    <a:schemeClr val="lt1"/>
                  </a:solidFill>
                </a:rPr>
                <a:t>6</a:t>
              </a:r>
              <a:r>
                <a:rPr b="1" lang="en-US" sz="3000">
                  <a:solidFill>
                    <a:schemeClr val="lt1"/>
                  </a:solidFill>
                  <a:latin typeface="Arial"/>
                  <a:ea typeface="Arial"/>
                  <a:cs typeface="Arial"/>
                  <a:sym typeface="Arial"/>
                </a:rPr>
                <a:t>. Highest Performance</a:t>
              </a:r>
              <a:endParaRPr b="1" sz="3000">
                <a:solidFill>
                  <a:schemeClr val="lt1"/>
                </a:solidFill>
                <a:latin typeface="Arial"/>
                <a:ea typeface="Arial"/>
                <a:cs typeface="Arial"/>
                <a:sym typeface="Arial"/>
              </a:endParaRPr>
            </a:p>
          </p:txBody>
        </p:sp>
        <p:sp>
          <p:nvSpPr>
            <p:cNvPr id="571" name="Google Shape;571;g14320eb3736_0_36"/>
            <p:cNvSpPr/>
            <p:nvPr/>
          </p:nvSpPr>
          <p:spPr>
            <a:xfrm>
              <a:off x="587829" y="-3"/>
              <a:ext cx="282900" cy="82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572" name="Google Shape;572;g14320eb3736_0_36"/>
          <p:cNvPicPr preferRelativeResize="0"/>
          <p:nvPr/>
        </p:nvPicPr>
        <p:blipFill>
          <a:blip r:embed="rId3">
            <a:alphaModFix/>
          </a:blip>
          <a:stretch>
            <a:fillRect/>
          </a:stretch>
        </p:blipFill>
        <p:spPr>
          <a:xfrm>
            <a:off x="932750" y="1641700"/>
            <a:ext cx="5283250" cy="2275000"/>
          </a:xfrm>
          <a:prstGeom prst="rect">
            <a:avLst/>
          </a:prstGeom>
          <a:noFill/>
          <a:ln>
            <a:noFill/>
          </a:ln>
        </p:spPr>
      </p:pic>
      <p:pic>
        <p:nvPicPr>
          <p:cNvPr id="573" name="Google Shape;573;g14320eb3736_0_36"/>
          <p:cNvPicPr preferRelativeResize="0"/>
          <p:nvPr/>
        </p:nvPicPr>
        <p:blipFill>
          <a:blip r:embed="rId4">
            <a:alphaModFix/>
          </a:blip>
          <a:stretch>
            <a:fillRect/>
          </a:stretch>
        </p:blipFill>
        <p:spPr>
          <a:xfrm>
            <a:off x="5363850" y="4066600"/>
            <a:ext cx="5869575" cy="2343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0"/>
          <p:cNvSpPr/>
          <p:nvPr/>
        </p:nvSpPr>
        <p:spPr>
          <a:xfrm rot="5400000">
            <a:off x="3929775" y="1738990"/>
            <a:ext cx="180000" cy="8039552"/>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9" name="Google Shape;579;p30"/>
          <p:cNvSpPr txBox="1"/>
          <p:nvPr/>
        </p:nvSpPr>
        <p:spPr>
          <a:xfrm>
            <a:off x="2099724" y="2063935"/>
            <a:ext cx="799255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042940"/>
                </a:solidFill>
                <a:latin typeface="Arial"/>
                <a:ea typeface="Arial"/>
                <a:cs typeface="Arial"/>
                <a:sym typeface="Arial"/>
              </a:rPr>
              <a:t>Image Process and Results</a:t>
            </a:r>
            <a:endParaRPr sz="4000">
              <a:solidFill>
                <a:srgbClr val="042940"/>
              </a:solidFill>
              <a:latin typeface="Arial"/>
              <a:ea typeface="Arial"/>
              <a:cs typeface="Arial"/>
              <a:sym typeface="Arial"/>
            </a:endParaRPr>
          </a:p>
        </p:txBody>
      </p:sp>
      <p:sp>
        <p:nvSpPr>
          <p:cNvPr id="580" name="Google Shape;580;p30"/>
          <p:cNvSpPr/>
          <p:nvPr/>
        </p:nvSpPr>
        <p:spPr>
          <a:xfrm>
            <a:off x="10758666" y="0"/>
            <a:ext cx="180000" cy="3910157"/>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1" name="Google Shape;581;p30"/>
          <p:cNvSpPr txBox="1"/>
          <p:nvPr>
            <p:ph idx="1" type="body"/>
          </p:nvPr>
        </p:nvSpPr>
        <p:spPr>
          <a:xfrm>
            <a:off x="2220814" y="3066407"/>
            <a:ext cx="7445572" cy="21989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Arial"/>
                <a:ea typeface="Arial"/>
                <a:cs typeface="Arial"/>
                <a:sym typeface="Arial"/>
              </a:rPr>
              <a:t>4.3.1. Vision Overview</a:t>
            </a:r>
            <a:endParaRPr/>
          </a:p>
          <a:p>
            <a:pPr indent="0" lvl="0" marL="0" rtl="0" algn="l">
              <a:lnSpc>
                <a:spcPct val="90000"/>
              </a:lnSpc>
              <a:spcBef>
                <a:spcPts val="1000"/>
              </a:spcBef>
              <a:spcAft>
                <a:spcPts val="0"/>
              </a:spcAft>
              <a:buClr>
                <a:schemeClr val="dk1"/>
              </a:buClr>
              <a:buSzPts val="2000"/>
              <a:buNone/>
            </a:pPr>
            <a:r>
              <a:rPr lang="en-US" sz="2000">
                <a:latin typeface="Arial"/>
                <a:ea typeface="Arial"/>
                <a:cs typeface="Arial"/>
                <a:sym typeface="Arial"/>
              </a:rPr>
              <a:t>4.3.2. Collecting Data</a:t>
            </a:r>
            <a:endParaRPr/>
          </a:p>
          <a:p>
            <a:pPr indent="0" lvl="0" marL="0" rtl="0" algn="l">
              <a:lnSpc>
                <a:spcPct val="90000"/>
              </a:lnSpc>
              <a:spcBef>
                <a:spcPts val="1000"/>
              </a:spcBef>
              <a:spcAft>
                <a:spcPts val="0"/>
              </a:spcAft>
              <a:buClr>
                <a:schemeClr val="dk1"/>
              </a:buClr>
              <a:buSzPts val="2000"/>
              <a:buNone/>
            </a:pPr>
            <a:r>
              <a:rPr lang="en-US" sz="2000">
                <a:latin typeface="Arial"/>
                <a:ea typeface="Arial"/>
                <a:cs typeface="Arial"/>
                <a:sym typeface="Arial"/>
              </a:rPr>
              <a:t>4.3.3. YOLOv5 Model Architecture</a:t>
            </a:r>
            <a:endParaRPr/>
          </a:p>
          <a:p>
            <a:pPr indent="0" lvl="0" marL="0" rtl="0" algn="l">
              <a:lnSpc>
                <a:spcPct val="90000"/>
              </a:lnSpc>
              <a:spcBef>
                <a:spcPts val="1000"/>
              </a:spcBef>
              <a:spcAft>
                <a:spcPts val="0"/>
              </a:spcAft>
              <a:buClr>
                <a:schemeClr val="dk1"/>
              </a:buClr>
              <a:buSzPts val="2000"/>
              <a:buNone/>
            </a:pPr>
            <a:r>
              <a:rPr lang="en-US" sz="2000">
                <a:latin typeface="Arial"/>
                <a:ea typeface="Arial"/>
                <a:cs typeface="Arial"/>
                <a:sym typeface="Arial"/>
              </a:rPr>
              <a:t>4.3.4. Hyperparameters</a:t>
            </a:r>
            <a:endParaRPr/>
          </a:p>
          <a:p>
            <a:pPr indent="0" lvl="0" marL="0" rtl="0" algn="l">
              <a:lnSpc>
                <a:spcPct val="90000"/>
              </a:lnSpc>
              <a:spcBef>
                <a:spcPts val="1000"/>
              </a:spcBef>
              <a:spcAft>
                <a:spcPts val="0"/>
              </a:spcAft>
              <a:buClr>
                <a:schemeClr val="dk1"/>
              </a:buClr>
              <a:buSzPts val="2000"/>
              <a:buNone/>
            </a:pPr>
            <a:r>
              <a:rPr lang="en-US" sz="2000">
                <a:latin typeface="Arial"/>
                <a:ea typeface="Arial"/>
                <a:cs typeface="Arial"/>
                <a:sym typeface="Arial"/>
              </a:rPr>
              <a:t>4.3.5. Loss &amp; Accuracy Curve about Train-Validation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grpSp>
        <p:nvGrpSpPr>
          <p:cNvPr id="586" name="Google Shape;586;p31"/>
          <p:cNvGrpSpPr/>
          <p:nvPr/>
        </p:nvGrpSpPr>
        <p:grpSpPr>
          <a:xfrm>
            <a:off x="0" y="0"/>
            <a:ext cx="12192000" cy="1099460"/>
            <a:chOff x="0" y="-3"/>
            <a:chExt cx="12192000" cy="1099460"/>
          </a:xfrm>
        </p:grpSpPr>
        <p:sp>
          <p:nvSpPr>
            <p:cNvPr id="587" name="Google Shape;587;p31"/>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8" name="Google Shape;588;p31"/>
            <p:cNvSpPr txBox="1"/>
            <p:nvPr/>
          </p:nvSpPr>
          <p:spPr>
            <a:xfrm>
              <a:off x="1004423" y="272728"/>
              <a:ext cx="468109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4.3.1. Vision Overview</a:t>
              </a:r>
              <a:endParaRPr b="1" sz="3000">
                <a:solidFill>
                  <a:schemeClr val="lt1"/>
                </a:solidFill>
                <a:latin typeface="Arial"/>
                <a:ea typeface="Arial"/>
                <a:cs typeface="Arial"/>
                <a:sym typeface="Arial"/>
              </a:endParaRPr>
            </a:p>
          </p:txBody>
        </p:sp>
        <p:sp>
          <p:nvSpPr>
            <p:cNvPr id="589" name="Google Shape;589;p31"/>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90" name="Google Shape;590;p31"/>
          <p:cNvGrpSpPr/>
          <p:nvPr/>
        </p:nvGrpSpPr>
        <p:grpSpPr>
          <a:xfrm>
            <a:off x="1238979" y="2336072"/>
            <a:ext cx="9714042" cy="3305278"/>
            <a:chOff x="311700" y="1473550"/>
            <a:chExt cx="8520600" cy="2837400"/>
          </a:xfrm>
        </p:grpSpPr>
        <p:sp>
          <p:nvSpPr>
            <p:cNvPr id="591" name="Google Shape;591;p31"/>
            <p:cNvSpPr/>
            <p:nvPr/>
          </p:nvSpPr>
          <p:spPr>
            <a:xfrm>
              <a:off x="311700" y="1473550"/>
              <a:ext cx="8520600" cy="2837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1"/>
            <p:cNvSpPr/>
            <p:nvPr/>
          </p:nvSpPr>
          <p:spPr>
            <a:xfrm>
              <a:off x="569412" y="1675221"/>
              <a:ext cx="4896000" cy="1100700"/>
            </a:xfrm>
            <a:prstGeom prst="roundRect">
              <a:avLst>
                <a:gd fmla="val 16667" name="adj"/>
              </a:avLst>
            </a:prstGeom>
            <a:solidFill>
              <a:srgbClr val="CCCCCC"/>
            </a:solidFill>
            <a:ln>
              <a:noFill/>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1"/>
            <p:cNvSpPr/>
            <p:nvPr/>
          </p:nvSpPr>
          <p:spPr>
            <a:xfrm>
              <a:off x="778246" y="2026515"/>
              <a:ext cx="1033800" cy="6114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600" u="none" cap="none" strike="noStrike">
                  <a:solidFill>
                    <a:srgbClr val="000000"/>
                  </a:solidFill>
                  <a:latin typeface="Arial"/>
                  <a:ea typeface="Arial"/>
                  <a:cs typeface="Arial"/>
                  <a:sym typeface="Arial"/>
                </a:rPr>
                <a:t>Input </a:t>
              </a:r>
              <a:endParaRPr b="1"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lang="en-US" sz="1600" u="none" cap="none" strike="noStrike">
                  <a:solidFill>
                    <a:srgbClr val="000000"/>
                  </a:solidFill>
                  <a:latin typeface="Arial"/>
                  <a:ea typeface="Arial"/>
                  <a:cs typeface="Arial"/>
                  <a:sym typeface="Arial"/>
                </a:rPr>
                <a:t>Video</a:t>
              </a:r>
              <a:endParaRPr b="1" sz="1600" u="none" cap="none" strike="noStrike">
                <a:solidFill>
                  <a:srgbClr val="000000"/>
                </a:solidFill>
                <a:latin typeface="Arial"/>
                <a:ea typeface="Arial"/>
                <a:cs typeface="Arial"/>
                <a:sym typeface="Arial"/>
              </a:endParaRPr>
            </a:p>
          </p:txBody>
        </p:sp>
        <p:sp>
          <p:nvSpPr>
            <p:cNvPr id="594" name="Google Shape;594;p31"/>
            <p:cNvSpPr/>
            <p:nvPr/>
          </p:nvSpPr>
          <p:spPr>
            <a:xfrm>
              <a:off x="2454797" y="2026515"/>
              <a:ext cx="1033800" cy="6114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600">
                  <a:solidFill>
                    <a:schemeClr val="dk1"/>
                  </a:solidFill>
                  <a:latin typeface="Arial"/>
                  <a:ea typeface="Arial"/>
                  <a:cs typeface="Arial"/>
                  <a:sym typeface="Arial"/>
                </a:rPr>
                <a:t>S</a:t>
              </a:r>
              <a:r>
                <a:rPr b="1" lang="en-US" sz="1600" u="none" cap="none" strike="noStrike">
                  <a:solidFill>
                    <a:srgbClr val="000000"/>
                  </a:solidFill>
                  <a:latin typeface="Arial"/>
                  <a:ea typeface="Arial"/>
                  <a:cs typeface="Arial"/>
                  <a:sym typeface="Arial"/>
                </a:rPr>
                <a:t>plitting</a:t>
              </a:r>
              <a:endParaRPr b="1" sz="1600">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lang="en-US" sz="1600">
                  <a:solidFill>
                    <a:schemeClr val="dk1"/>
                  </a:solidFill>
                  <a:latin typeface="Arial"/>
                  <a:ea typeface="Arial"/>
                  <a:cs typeface="Arial"/>
                  <a:sym typeface="Arial"/>
                </a:rPr>
                <a:t>Frames</a:t>
              </a:r>
              <a:endParaRPr b="1" sz="1600">
                <a:solidFill>
                  <a:schemeClr val="dk1"/>
                </a:solidFill>
                <a:latin typeface="Arial"/>
                <a:ea typeface="Arial"/>
                <a:cs typeface="Arial"/>
                <a:sym typeface="Arial"/>
              </a:endParaRPr>
            </a:p>
          </p:txBody>
        </p:sp>
        <p:sp>
          <p:nvSpPr>
            <p:cNvPr id="595" name="Google Shape;595;p31"/>
            <p:cNvSpPr/>
            <p:nvPr/>
          </p:nvSpPr>
          <p:spPr>
            <a:xfrm>
              <a:off x="4182692" y="1908968"/>
              <a:ext cx="1025700" cy="5754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596" name="Google Shape;596;p31"/>
            <p:cNvSpPr/>
            <p:nvPr/>
          </p:nvSpPr>
          <p:spPr>
            <a:xfrm>
              <a:off x="4251824" y="1990769"/>
              <a:ext cx="1025700" cy="5754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
          <p:nvSpPr>
            <p:cNvPr id="597" name="Google Shape;597;p31"/>
            <p:cNvSpPr/>
            <p:nvPr/>
          </p:nvSpPr>
          <p:spPr>
            <a:xfrm>
              <a:off x="4313963" y="2062407"/>
              <a:ext cx="1033800" cy="6114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600" u="none" cap="none" strike="noStrike">
                  <a:solidFill>
                    <a:srgbClr val="000000"/>
                  </a:solidFill>
                  <a:latin typeface="Arial"/>
                  <a:ea typeface="Arial"/>
                  <a:cs typeface="Arial"/>
                  <a:sym typeface="Arial"/>
                </a:rPr>
                <a:t>Different</a:t>
              </a:r>
              <a:endParaRPr b="1"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lang="en-US" sz="1600" u="none" cap="none" strike="noStrike">
                  <a:solidFill>
                    <a:srgbClr val="000000"/>
                  </a:solidFill>
                  <a:latin typeface="Arial"/>
                  <a:ea typeface="Arial"/>
                  <a:cs typeface="Arial"/>
                  <a:sym typeface="Arial"/>
                </a:rPr>
                <a:t>Frames</a:t>
              </a:r>
              <a:endParaRPr b="1" sz="1600" u="none" cap="none" strike="noStrike">
                <a:solidFill>
                  <a:srgbClr val="000000"/>
                </a:solidFill>
                <a:latin typeface="Arial"/>
                <a:ea typeface="Arial"/>
                <a:cs typeface="Arial"/>
                <a:sym typeface="Arial"/>
              </a:endParaRPr>
            </a:p>
          </p:txBody>
        </p:sp>
        <p:cxnSp>
          <p:nvCxnSpPr>
            <p:cNvPr id="598" name="Google Shape;598;p31"/>
            <p:cNvCxnSpPr/>
            <p:nvPr/>
          </p:nvCxnSpPr>
          <p:spPr>
            <a:xfrm>
              <a:off x="1883136" y="2297218"/>
              <a:ext cx="501421" cy="0"/>
            </a:xfrm>
            <a:prstGeom prst="straightConnector1">
              <a:avLst/>
            </a:prstGeom>
            <a:noFill/>
            <a:ln cap="flat" cmpd="sng" w="28575">
              <a:solidFill>
                <a:srgbClr val="000000"/>
              </a:solidFill>
              <a:prstDash val="solid"/>
              <a:round/>
              <a:headEnd len="sm" w="sm" type="none"/>
              <a:tailEnd len="med" w="med" type="triangle"/>
            </a:ln>
          </p:spPr>
        </p:cxnSp>
        <p:cxnSp>
          <p:nvCxnSpPr>
            <p:cNvPr id="599" name="Google Shape;599;p31"/>
            <p:cNvCxnSpPr/>
            <p:nvPr/>
          </p:nvCxnSpPr>
          <p:spPr>
            <a:xfrm>
              <a:off x="3585677" y="2297218"/>
              <a:ext cx="478258" cy="0"/>
            </a:xfrm>
            <a:prstGeom prst="straightConnector1">
              <a:avLst/>
            </a:prstGeom>
            <a:noFill/>
            <a:ln cap="flat" cmpd="sng" w="28575">
              <a:solidFill>
                <a:srgbClr val="000000"/>
              </a:solidFill>
              <a:prstDash val="solid"/>
              <a:round/>
              <a:headEnd len="sm" w="sm" type="none"/>
              <a:tailEnd len="med" w="med" type="triangle"/>
            </a:ln>
          </p:spPr>
        </p:cxnSp>
        <p:sp>
          <p:nvSpPr>
            <p:cNvPr id="600" name="Google Shape;600;p31"/>
            <p:cNvSpPr txBox="1"/>
            <p:nvPr/>
          </p:nvSpPr>
          <p:spPr>
            <a:xfrm>
              <a:off x="729412" y="1664009"/>
              <a:ext cx="1458000" cy="36986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US" sz="1600" u="none" cap="none" strike="noStrike">
                  <a:solidFill>
                    <a:srgbClr val="000000"/>
                  </a:solidFill>
                  <a:latin typeface="Arial"/>
                  <a:ea typeface="Arial"/>
                  <a:cs typeface="Arial"/>
                  <a:sym typeface="Arial"/>
                </a:rPr>
                <a:t>[Data Load]</a:t>
              </a:r>
              <a:endParaRPr sz="1600" u="none" cap="none" strike="noStrike">
                <a:solidFill>
                  <a:srgbClr val="000000"/>
                </a:solidFill>
                <a:latin typeface="Arial"/>
                <a:ea typeface="Arial"/>
                <a:cs typeface="Arial"/>
                <a:sym typeface="Arial"/>
              </a:endParaRPr>
            </a:p>
          </p:txBody>
        </p:sp>
        <p:sp>
          <p:nvSpPr>
            <p:cNvPr id="601" name="Google Shape;601;p31"/>
            <p:cNvSpPr/>
            <p:nvPr/>
          </p:nvSpPr>
          <p:spPr>
            <a:xfrm>
              <a:off x="4375423" y="3079659"/>
              <a:ext cx="3008100" cy="1042500"/>
            </a:xfrm>
            <a:prstGeom prst="roundRect">
              <a:avLst>
                <a:gd fmla="val 16667"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1"/>
            <p:cNvSpPr/>
            <p:nvPr/>
          </p:nvSpPr>
          <p:spPr>
            <a:xfrm>
              <a:off x="4560584" y="3426013"/>
              <a:ext cx="1025700" cy="5754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000000"/>
                  </a:solidFill>
                  <a:latin typeface="Arial"/>
                  <a:ea typeface="Arial"/>
                  <a:cs typeface="Arial"/>
                  <a:sym typeface="Arial"/>
                </a:rPr>
                <a:t>Input </a:t>
              </a:r>
              <a:endParaRPr b="1"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000000"/>
                  </a:solidFill>
                  <a:latin typeface="Arial"/>
                  <a:ea typeface="Arial"/>
                  <a:cs typeface="Arial"/>
                  <a:sym typeface="Arial"/>
                </a:rPr>
                <a:t>Image</a:t>
              </a:r>
              <a:endParaRPr b="1" sz="1800" u="none" cap="none" strike="noStrike">
                <a:solidFill>
                  <a:srgbClr val="000000"/>
                </a:solidFill>
                <a:latin typeface="Arial"/>
                <a:ea typeface="Arial"/>
                <a:cs typeface="Arial"/>
                <a:sym typeface="Arial"/>
              </a:endParaRPr>
            </a:p>
          </p:txBody>
        </p:sp>
        <p:sp>
          <p:nvSpPr>
            <p:cNvPr id="603" name="Google Shape;603;p31"/>
            <p:cNvSpPr/>
            <p:nvPr/>
          </p:nvSpPr>
          <p:spPr>
            <a:xfrm>
              <a:off x="7643878" y="3429007"/>
              <a:ext cx="1025700" cy="6114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000000"/>
                  </a:solidFill>
                  <a:latin typeface="Arial"/>
                  <a:ea typeface="Arial"/>
                  <a:cs typeface="Arial"/>
                  <a:sym typeface="Arial"/>
                </a:rPr>
                <a:t>Result</a:t>
              </a:r>
              <a:endParaRPr b="1" sz="1800" u="none" cap="none" strike="noStrike">
                <a:solidFill>
                  <a:srgbClr val="000000"/>
                </a:solidFill>
                <a:latin typeface="Arial"/>
                <a:ea typeface="Arial"/>
                <a:cs typeface="Arial"/>
                <a:sym typeface="Arial"/>
              </a:endParaRPr>
            </a:p>
          </p:txBody>
        </p:sp>
        <p:sp>
          <p:nvSpPr>
            <p:cNvPr id="604" name="Google Shape;604;p31"/>
            <p:cNvSpPr/>
            <p:nvPr/>
          </p:nvSpPr>
          <p:spPr>
            <a:xfrm>
              <a:off x="6070246" y="3426032"/>
              <a:ext cx="1033800" cy="611400"/>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600">
                  <a:solidFill>
                    <a:schemeClr val="dk1"/>
                  </a:solidFill>
                  <a:latin typeface="Arial"/>
                  <a:ea typeface="Arial"/>
                  <a:cs typeface="Arial"/>
                  <a:sym typeface="Arial"/>
                </a:rPr>
                <a:t>YOLO v5</a:t>
              </a:r>
              <a:endParaRPr b="1" sz="1600" u="none" cap="none" strike="noStrike">
                <a:solidFill>
                  <a:srgbClr val="000000"/>
                </a:solidFill>
                <a:latin typeface="Arial"/>
                <a:ea typeface="Arial"/>
                <a:cs typeface="Arial"/>
                <a:sym typeface="Arial"/>
              </a:endParaRPr>
            </a:p>
          </p:txBody>
        </p:sp>
        <p:sp>
          <p:nvSpPr>
            <p:cNvPr id="605" name="Google Shape;605;p31"/>
            <p:cNvSpPr txBox="1"/>
            <p:nvPr/>
          </p:nvSpPr>
          <p:spPr>
            <a:xfrm>
              <a:off x="4470009" y="3079640"/>
              <a:ext cx="2147100" cy="3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US" sz="1600" u="none" cap="none" strike="noStrike">
                  <a:solidFill>
                    <a:srgbClr val="000000"/>
                  </a:solidFill>
                  <a:latin typeface="Arial"/>
                  <a:ea typeface="Arial"/>
                  <a:cs typeface="Arial"/>
                  <a:sym typeface="Arial"/>
                </a:rPr>
                <a:t>[</a:t>
              </a:r>
              <a:r>
                <a:rPr lang="en-US" sz="1600"/>
                <a:t>Object Detection</a:t>
              </a:r>
              <a:r>
                <a:rPr lang="en-US" sz="1600" u="none" cap="none" strike="noStrike">
                  <a:solidFill>
                    <a:srgbClr val="000000"/>
                  </a:solidFill>
                  <a:latin typeface="Arial"/>
                  <a:ea typeface="Arial"/>
                  <a:cs typeface="Arial"/>
                  <a:sym typeface="Arial"/>
                </a:rPr>
                <a:t> Model]</a:t>
              </a:r>
              <a:endParaRPr sz="1600" u="none" cap="none" strike="noStrike">
                <a:solidFill>
                  <a:srgbClr val="000000"/>
                </a:solidFill>
                <a:latin typeface="Arial"/>
                <a:ea typeface="Arial"/>
                <a:cs typeface="Arial"/>
                <a:sym typeface="Arial"/>
              </a:endParaRPr>
            </a:p>
          </p:txBody>
        </p:sp>
        <p:cxnSp>
          <p:nvCxnSpPr>
            <p:cNvPr id="606" name="Google Shape;606;p31"/>
            <p:cNvCxnSpPr/>
            <p:nvPr/>
          </p:nvCxnSpPr>
          <p:spPr>
            <a:xfrm flipH="1" rot="10800000">
              <a:off x="5633634" y="3711021"/>
              <a:ext cx="389100" cy="5400"/>
            </a:xfrm>
            <a:prstGeom prst="straightConnector1">
              <a:avLst/>
            </a:prstGeom>
            <a:noFill/>
            <a:ln cap="flat" cmpd="sng" w="28575">
              <a:solidFill>
                <a:srgbClr val="000000"/>
              </a:solidFill>
              <a:prstDash val="solid"/>
              <a:round/>
              <a:headEnd len="sm" w="sm" type="none"/>
              <a:tailEnd len="med" w="med" type="triangle"/>
            </a:ln>
          </p:spPr>
        </p:cxnSp>
        <p:cxnSp>
          <p:nvCxnSpPr>
            <p:cNvPr id="607" name="Google Shape;607;p31"/>
            <p:cNvCxnSpPr/>
            <p:nvPr/>
          </p:nvCxnSpPr>
          <p:spPr>
            <a:xfrm flipH="1" rot="10800000">
              <a:off x="7161790" y="3692822"/>
              <a:ext cx="396000" cy="6000"/>
            </a:xfrm>
            <a:prstGeom prst="straightConnector1">
              <a:avLst/>
            </a:prstGeom>
            <a:noFill/>
            <a:ln cap="flat" cmpd="sng" w="28575">
              <a:solidFill>
                <a:srgbClr val="000000"/>
              </a:solidFill>
              <a:prstDash val="solid"/>
              <a:round/>
              <a:headEnd len="sm" w="sm" type="none"/>
              <a:tailEnd len="med" w="med" type="triangle"/>
            </a:ln>
          </p:spPr>
        </p:cxnSp>
      </p:grpSp>
      <p:cxnSp>
        <p:nvCxnSpPr>
          <p:cNvPr id="608" name="Google Shape;608;p31"/>
          <p:cNvCxnSpPr/>
          <p:nvPr/>
        </p:nvCxnSpPr>
        <p:spPr>
          <a:xfrm>
            <a:off x="6451413" y="3820542"/>
            <a:ext cx="0" cy="457543"/>
          </a:xfrm>
          <a:prstGeom prst="straightConnector1">
            <a:avLst/>
          </a:prstGeom>
          <a:noFill/>
          <a:ln cap="flat" cmpd="sng" w="38100">
            <a:solidFill>
              <a:srgbClr val="C00000"/>
            </a:solidFill>
            <a:prstDash val="solid"/>
            <a:round/>
            <a:headEnd len="sm" w="sm"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32"/>
          <p:cNvGrpSpPr/>
          <p:nvPr/>
        </p:nvGrpSpPr>
        <p:grpSpPr>
          <a:xfrm>
            <a:off x="0" y="0"/>
            <a:ext cx="12192000" cy="1099460"/>
            <a:chOff x="0" y="-3"/>
            <a:chExt cx="12192000" cy="1099460"/>
          </a:xfrm>
        </p:grpSpPr>
        <p:sp>
          <p:nvSpPr>
            <p:cNvPr id="614" name="Google Shape;614;p32"/>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15" name="Google Shape;615;p32"/>
            <p:cNvSpPr txBox="1"/>
            <p:nvPr/>
          </p:nvSpPr>
          <p:spPr>
            <a:xfrm>
              <a:off x="1004423" y="272728"/>
              <a:ext cx="454804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4.3.2. </a:t>
              </a:r>
              <a:r>
                <a:rPr b="1" lang="en-US" sz="3000">
                  <a:solidFill>
                    <a:schemeClr val="lt1"/>
                  </a:solidFill>
                </a:rPr>
                <a:t>Data Processing</a:t>
              </a:r>
              <a:endParaRPr b="1" sz="3000">
                <a:solidFill>
                  <a:schemeClr val="lt1"/>
                </a:solidFill>
                <a:latin typeface="Arial"/>
                <a:ea typeface="Arial"/>
                <a:cs typeface="Arial"/>
                <a:sym typeface="Arial"/>
              </a:endParaRPr>
            </a:p>
          </p:txBody>
        </p:sp>
        <p:sp>
          <p:nvSpPr>
            <p:cNvPr id="616" name="Google Shape;616;p32"/>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cxnSp>
        <p:nvCxnSpPr>
          <p:cNvPr id="617" name="Google Shape;617;p32"/>
          <p:cNvCxnSpPr/>
          <p:nvPr/>
        </p:nvCxnSpPr>
        <p:spPr>
          <a:xfrm>
            <a:off x="1847914" y="4262489"/>
            <a:ext cx="3692489" cy="1"/>
          </a:xfrm>
          <a:prstGeom prst="straightConnector1">
            <a:avLst/>
          </a:prstGeom>
          <a:noFill/>
          <a:ln cap="flat" cmpd="sng" w="9525">
            <a:solidFill>
              <a:schemeClr val="dk2"/>
            </a:solidFill>
            <a:prstDash val="solid"/>
            <a:round/>
            <a:headEnd len="sm" w="sm" type="none"/>
            <a:tailEnd len="sm" w="sm" type="none"/>
          </a:ln>
        </p:spPr>
      </p:cxnSp>
      <p:sp>
        <p:nvSpPr>
          <p:cNvPr id="618" name="Google Shape;618;p32"/>
          <p:cNvSpPr/>
          <p:nvPr/>
        </p:nvSpPr>
        <p:spPr>
          <a:xfrm>
            <a:off x="1847913" y="4228438"/>
            <a:ext cx="92669" cy="92669"/>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grpSp>
        <p:nvGrpSpPr>
          <p:cNvPr id="619" name="Google Shape;619;p32"/>
          <p:cNvGrpSpPr/>
          <p:nvPr/>
        </p:nvGrpSpPr>
        <p:grpSpPr>
          <a:xfrm>
            <a:off x="729343" y="1952186"/>
            <a:ext cx="7014417" cy="3303002"/>
            <a:chOff x="1760239" y="2318888"/>
            <a:chExt cx="7014417" cy="3303002"/>
          </a:xfrm>
        </p:grpSpPr>
        <p:pic>
          <p:nvPicPr>
            <p:cNvPr id="620" name="Google Shape;620;p32"/>
            <p:cNvPicPr preferRelativeResize="0"/>
            <p:nvPr/>
          </p:nvPicPr>
          <p:blipFill rotWithShape="1">
            <a:blip r:embed="rId3">
              <a:alphaModFix/>
            </a:blip>
            <a:srcRect b="18608" l="53101" r="1214" t="4330"/>
            <a:stretch/>
          </p:blipFill>
          <p:spPr>
            <a:xfrm>
              <a:off x="1760239" y="2411589"/>
              <a:ext cx="5030855" cy="2717521"/>
            </a:xfrm>
            <a:prstGeom prst="rect">
              <a:avLst/>
            </a:prstGeom>
            <a:noFill/>
            <a:ln cap="flat" cmpd="sng" w="9525">
              <a:solidFill>
                <a:schemeClr val="dk1"/>
              </a:solidFill>
              <a:prstDash val="solid"/>
              <a:round/>
              <a:headEnd len="sm" w="sm" type="none"/>
              <a:tailEnd len="sm" w="sm" type="none"/>
            </a:ln>
          </p:spPr>
        </p:pic>
        <p:sp>
          <p:nvSpPr>
            <p:cNvPr id="621" name="Google Shape;621;p32"/>
            <p:cNvSpPr/>
            <p:nvPr/>
          </p:nvSpPr>
          <p:spPr>
            <a:xfrm>
              <a:off x="1760314" y="2411589"/>
              <a:ext cx="5030684" cy="14574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622" name="Google Shape;622;p32"/>
            <p:cNvSpPr txBox="1"/>
            <p:nvPr/>
          </p:nvSpPr>
          <p:spPr>
            <a:xfrm>
              <a:off x="2196517" y="5221811"/>
              <a:ext cx="4842826" cy="400079"/>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moving_dp20m_Matrice200V2_0726_1</a:t>
              </a:r>
              <a:r>
                <a:rPr b="1" lang="en-US" sz="1400">
                  <a:solidFill>
                    <a:schemeClr val="dk1"/>
                  </a:solidFill>
                  <a:latin typeface="Arial"/>
                  <a:ea typeface="Arial"/>
                  <a:cs typeface="Arial"/>
                  <a:sym typeface="Arial"/>
                </a:rPr>
                <a:t>.mp4</a:t>
              </a:r>
              <a:endParaRPr b="1" sz="1400">
                <a:solidFill>
                  <a:schemeClr val="dk1"/>
                </a:solidFill>
                <a:latin typeface="Arial"/>
                <a:ea typeface="Arial"/>
                <a:cs typeface="Arial"/>
                <a:sym typeface="Arial"/>
              </a:endParaRPr>
            </a:p>
          </p:txBody>
        </p:sp>
        <p:sp>
          <p:nvSpPr>
            <p:cNvPr id="623" name="Google Shape;623;p32"/>
            <p:cNvSpPr txBox="1"/>
            <p:nvPr/>
          </p:nvSpPr>
          <p:spPr>
            <a:xfrm>
              <a:off x="3525164" y="2318888"/>
              <a:ext cx="5249492" cy="292357"/>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lt1"/>
                </a:buClr>
                <a:buSzPts val="700"/>
                <a:buFont typeface="Malgun Gothic"/>
                <a:buNone/>
              </a:pPr>
              <a:r>
                <a:rPr lang="en-US" sz="700">
                  <a:solidFill>
                    <a:schemeClr val="lt1"/>
                  </a:solidFill>
                  <a:latin typeface="Malgun Gothic"/>
                  <a:ea typeface="Malgun Gothic"/>
                  <a:cs typeface="Malgun Gothic"/>
                  <a:sym typeface="Malgun Gothic"/>
                </a:rPr>
                <a:t>moving_dp20m_Matrice200V2_0726_1.mp4</a:t>
              </a:r>
              <a:endParaRPr sz="700">
                <a:solidFill>
                  <a:schemeClr val="lt1"/>
                </a:solidFill>
                <a:latin typeface="Malgun Gothic"/>
                <a:ea typeface="Malgun Gothic"/>
                <a:cs typeface="Malgun Gothic"/>
                <a:sym typeface="Malgun Gothic"/>
              </a:endParaRPr>
            </a:p>
          </p:txBody>
        </p:sp>
      </p:grpSp>
      <p:grpSp>
        <p:nvGrpSpPr>
          <p:cNvPr id="624" name="Google Shape;624;p32"/>
          <p:cNvGrpSpPr/>
          <p:nvPr/>
        </p:nvGrpSpPr>
        <p:grpSpPr>
          <a:xfrm>
            <a:off x="6451786" y="1758589"/>
            <a:ext cx="5842362" cy="4747798"/>
            <a:chOff x="5965089" y="2147939"/>
            <a:chExt cx="5842362" cy="4747798"/>
          </a:xfrm>
        </p:grpSpPr>
        <p:pic>
          <p:nvPicPr>
            <p:cNvPr id="625" name="Google Shape;625;p32"/>
            <p:cNvPicPr preferRelativeResize="0"/>
            <p:nvPr/>
          </p:nvPicPr>
          <p:blipFill rotWithShape="1">
            <a:blip r:embed="rId3">
              <a:alphaModFix/>
            </a:blip>
            <a:srcRect b="18608" l="53101" r="1214" t="4330"/>
            <a:stretch/>
          </p:blipFill>
          <p:spPr>
            <a:xfrm>
              <a:off x="5965089" y="2411589"/>
              <a:ext cx="5030855" cy="2717521"/>
            </a:xfrm>
            <a:prstGeom prst="rect">
              <a:avLst/>
            </a:prstGeom>
            <a:noFill/>
            <a:ln cap="flat" cmpd="sng" w="9525">
              <a:solidFill>
                <a:schemeClr val="dk1"/>
              </a:solidFill>
              <a:prstDash val="solid"/>
              <a:round/>
              <a:headEnd len="sm" w="sm" type="none"/>
              <a:tailEnd len="sm" w="sm" type="none"/>
            </a:ln>
          </p:spPr>
        </p:pic>
        <p:pic>
          <p:nvPicPr>
            <p:cNvPr id="626" name="Google Shape;626;p32"/>
            <p:cNvPicPr preferRelativeResize="0"/>
            <p:nvPr/>
          </p:nvPicPr>
          <p:blipFill rotWithShape="1">
            <a:blip r:embed="rId3">
              <a:alphaModFix/>
            </a:blip>
            <a:srcRect b="18608" l="53101" r="1214" t="4330"/>
            <a:stretch/>
          </p:blipFill>
          <p:spPr>
            <a:xfrm>
              <a:off x="6068789" y="2278014"/>
              <a:ext cx="5030855" cy="2717521"/>
            </a:xfrm>
            <a:prstGeom prst="rect">
              <a:avLst/>
            </a:prstGeom>
            <a:noFill/>
            <a:ln cap="flat" cmpd="sng" w="9525">
              <a:solidFill>
                <a:schemeClr val="dk1"/>
              </a:solidFill>
              <a:prstDash val="solid"/>
              <a:round/>
              <a:headEnd len="sm" w="sm" type="none"/>
              <a:tailEnd len="sm" w="sm" type="none"/>
            </a:ln>
          </p:spPr>
        </p:pic>
        <p:pic>
          <p:nvPicPr>
            <p:cNvPr id="627" name="Google Shape;627;p32"/>
            <p:cNvPicPr preferRelativeResize="0"/>
            <p:nvPr/>
          </p:nvPicPr>
          <p:blipFill rotWithShape="1">
            <a:blip r:embed="rId3">
              <a:alphaModFix/>
            </a:blip>
            <a:srcRect b="18608" l="53101" r="1214" t="4330"/>
            <a:stretch/>
          </p:blipFill>
          <p:spPr>
            <a:xfrm>
              <a:off x="6211439" y="2147939"/>
              <a:ext cx="5030855" cy="2717521"/>
            </a:xfrm>
            <a:prstGeom prst="rect">
              <a:avLst/>
            </a:prstGeom>
            <a:noFill/>
            <a:ln cap="flat" cmpd="sng" w="9525">
              <a:solidFill>
                <a:schemeClr val="dk1"/>
              </a:solidFill>
              <a:prstDash val="solid"/>
              <a:round/>
              <a:headEnd len="sm" w="sm" type="none"/>
              <a:tailEnd len="sm" w="sm" type="none"/>
            </a:ln>
          </p:spPr>
        </p:pic>
        <p:sp>
          <p:nvSpPr>
            <p:cNvPr id="628" name="Google Shape;628;p32"/>
            <p:cNvSpPr txBox="1"/>
            <p:nvPr/>
          </p:nvSpPr>
          <p:spPr>
            <a:xfrm>
              <a:off x="5988464" y="5286100"/>
              <a:ext cx="5818987" cy="46163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moving_dp20m_Matrice200V2_0726_1_1</a:t>
              </a:r>
              <a:r>
                <a:rPr b="1" lang="en-US" sz="1800">
                  <a:solidFill>
                    <a:schemeClr val="dk1"/>
                  </a:solidFill>
                  <a:latin typeface="Arial"/>
                  <a:ea typeface="Arial"/>
                  <a:cs typeface="Arial"/>
                  <a:sym typeface="Arial"/>
                </a:rPr>
                <a:t>.jpg</a:t>
              </a:r>
              <a:endParaRPr b="1" sz="1800">
                <a:solidFill>
                  <a:schemeClr val="dk1"/>
                </a:solidFill>
                <a:latin typeface="Arial"/>
                <a:ea typeface="Arial"/>
                <a:cs typeface="Arial"/>
                <a:sym typeface="Arial"/>
              </a:endParaRPr>
            </a:p>
          </p:txBody>
        </p:sp>
        <p:sp>
          <p:nvSpPr>
            <p:cNvPr id="629" name="Google Shape;629;p32"/>
            <p:cNvSpPr txBox="1"/>
            <p:nvPr/>
          </p:nvSpPr>
          <p:spPr>
            <a:xfrm>
              <a:off x="5988464" y="5584645"/>
              <a:ext cx="5818987" cy="46163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999999"/>
                </a:buClr>
                <a:buSzPts val="1800"/>
                <a:buFont typeface="Arial"/>
                <a:buNone/>
              </a:pPr>
              <a:r>
                <a:rPr lang="en-US" sz="1800">
                  <a:solidFill>
                    <a:srgbClr val="999999"/>
                  </a:solidFill>
                  <a:latin typeface="Arial"/>
                  <a:ea typeface="Arial"/>
                  <a:cs typeface="Arial"/>
                  <a:sym typeface="Arial"/>
                </a:rPr>
                <a:t>moving_dp20m_Matrice200V2_0726_1_2.jpg</a:t>
              </a:r>
              <a:endParaRPr sz="1800">
                <a:solidFill>
                  <a:srgbClr val="999999"/>
                </a:solidFill>
                <a:latin typeface="Arial"/>
                <a:ea typeface="Arial"/>
                <a:cs typeface="Arial"/>
                <a:sym typeface="Arial"/>
              </a:endParaRPr>
            </a:p>
          </p:txBody>
        </p:sp>
        <p:sp>
          <p:nvSpPr>
            <p:cNvPr id="630" name="Google Shape;630;p32"/>
            <p:cNvSpPr txBox="1"/>
            <p:nvPr/>
          </p:nvSpPr>
          <p:spPr>
            <a:xfrm>
              <a:off x="5988464" y="5904725"/>
              <a:ext cx="5818987" cy="46163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rgbClr val="999999"/>
                </a:buClr>
                <a:buSzPts val="1800"/>
                <a:buFont typeface="Arial"/>
                <a:buNone/>
              </a:pPr>
              <a:r>
                <a:rPr lang="en-US" sz="1800">
                  <a:solidFill>
                    <a:srgbClr val="999999"/>
                  </a:solidFill>
                  <a:latin typeface="Arial"/>
                  <a:ea typeface="Arial"/>
                  <a:cs typeface="Arial"/>
                  <a:sym typeface="Arial"/>
                </a:rPr>
                <a:t>moving_dp20m_Matrice200V2_0726_1_3.jpg</a:t>
              </a:r>
              <a:endParaRPr sz="1800">
                <a:solidFill>
                  <a:srgbClr val="999999"/>
                </a:solidFill>
                <a:latin typeface="Arial"/>
                <a:ea typeface="Arial"/>
                <a:cs typeface="Arial"/>
                <a:sym typeface="Arial"/>
              </a:endParaRPr>
            </a:p>
          </p:txBody>
        </p:sp>
        <p:sp>
          <p:nvSpPr>
            <p:cNvPr id="631" name="Google Shape;631;p32"/>
            <p:cNvSpPr txBox="1"/>
            <p:nvPr/>
          </p:nvSpPr>
          <p:spPr>
            <a:xfrm>
              <a:off x="8525227" y="6203270"/>
              <a:ext cx="1431681" cy="692467"/>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100"/>
                <a:buFont typeface="Malgun Gothic"/>
                <a:buNone/>
              </a:pPr>
              <a:r>
                <a:rPr b="1" lang="en-US" sz="1100">
                  <a:solidFill>
                    <a:schemeClr val="dk1"/>
                  </a:solidFill>
                  <a:latin typeface="Malgun Gothic"/>
                  <a:ea typeface="Malgun Gothic"/>
                  <a:cs typeface="Malgun Gothic"/>
                  <a:sym typeface="Malgun Gothic"/>
                </a:rPr>
                <a:t>.</a:t>
              </a:r>
              <a:endParaRPr b="1" sz="1100">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1" lang="en-US" sz="1100">
                  <a:solidFill>
                    <a:schemeClr val="dk1"/>
                  </a:solidFill>
                  <a:latin typeface="Malgun Gothic"/>
                  <a:ea typeface="Malgun Gothic"/>
                  <a:cs typeface="Malgun Gothic"/>
                  <a:sym typeface="Malgun Gothic"/>
                </a:rPr>
                <a:t>.</a:t>
              </a:r>
              <a:endParaRPr b="1" sz="1100">
                <a:solidFill>
                  <a:schemeClr val="dk1"/>
                </a:solidFill>
                <a:latin typeface="Malgun Gothic"/>
                <a:ea typeface="Malgun Gothic"/>
                <a:cs typeface="Malgun Gothic"/>
                <a:sym typeface="Malgun Gothic"/>
              </a:endParaRPr>
            </a:p>
            <a:p>
              <a:pPr indent="0" lvl="0" marL="0" marR="0" rtl="0" algn="l">
                <a:spcBef>
                  <a:spcPts val="0"/>
                </a:spcBef>
                <a:spcAft>
                  <a:spcPts val="0"/>
                </a:spcAft>
                <a:buClr>
                  <a:schemeClr val="dk1"/>
                </a:buClr>
                <a:buSzPts val="1100"/>
                <a:buFont typeface="Malgun Gothic"/>
                <a:buNone/>
              </a:pPr>
              <a:r>
                <a:rPr b="1" lang="en-US" sz="1100">
                  <a:solidFill>
                    <a:schemeClr val="dk1"/>
                  </a:solidFill>
                  <a:latin typeface="Malgun Gothic"/>
                  <a:ea typeface="Malgun Gothic"/>
                  <a:cs typeface="Malgun Gothic"/>
                  <a:sym typeface="Malgun Gothic"/>
                </a:rPr>
                <a:t>.</a:t>
              </a:r>
              <a:endParaRPr b="1" sz="1100">
                <a:solidFill>
                  <a:schemeClr val="dk1"/>
                </a:solidFill>
                <a:latin typeface="Malgun Gothic"/>
                <a:ea typeface="Malgun Gothic"/>
                <a:cs typeface="Malgun Gothic"/>
                <a:sym typeface="Malgun Gothic"/>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grpSp>
        <p:nvGrpSpPr>
          <p:cNvPr id="636" name="Google Shape;636;p33"/>
          <p:cNvGrpSpPr/>
          <p:nvPr/>
        </p:nvGrpSpPr>
        <p:grpSpPr>
          <a:xfrm>
            <a:off x="0" y="0"/>
            <a:ext cx="12192000" cy="1099460"/>
            <a:chOff x="0" y="-3"/>
            <a:chExt cx="12192000" cy="1099460"/>
          </a:xfrm>
        </p:grpSpPr>
        <p:sp>
          <p:nvSpPr>
            <p:cNvPr id="637" name="Google Shape;637;p33"/>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38" name="Google Shape;638;p33"/>
            <p:cNvSpPr txBox="1"/>
            <p:nvPr/>
          </p:nvSpPr>
          <p:spPr>
            <a:xfrm>
              <a:off x="1004423" y="272728"/>
              <a:ext cx="717536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4.3.3. YOLOv5 Model Architecture</a:t>
              </a:r>
              <a:endParaRPr b="1" sz="3000">
                <a:solidFill>
                  <a:schemeClr val="lt1"/>
                </a:solidFill>
                <a:latin typeface="Arial"/>
                <a:ea typeface="Arial"/>
                <a:cs typeface="Arial"/>
                <a:sym typeface="Arial"/>
              </a:endParaRPr>
            </a:p>
          </p:txBody>
        </p:sp>
        <p:sp>
          <p:nvSpPr>
            <p:cNvPr id="639" name="Google Shape;639;p33"/>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640" name="Google Shape;640;p33"/>
          <p:cNvPicPr preferRelativeResize="0"/>
          <p:nvPr/>
        </p:nvPicPr>
        <p:blipFill rotWithShape="1">
          <a:blip r:embed="rId3">
            <a:alphaModFix/>
          </a:blip>
          <a:srcRect b="0" l="0" r="0" t="0"/>
          <a:stretch/>
        </p:blipFill>
        <p:spPr>
          <a:xfrm>
            <a:off x="2725926" y="1646550"/>
            <a:ext cx="6303700" cy="4787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grpSp>
        <p:nvGrpSpPr>
          <p:cNvPr id="645" name="Google Shape;645;p34"/>
          <p:cNvGrpSpPr/>
          <p:nvPr/>
        </p:nvGrpSpPr>
        <p:grpSpPr>
          <a:xfrm>
            <a:off x="0" y="0"/>
            <a:ext cx="12192000" cy="1099460"/>
            <a:chOff x="0" y="-3"/>
            <a:chExt cx="12192000" cy="1099460"/>
          </a:xfrm>
        </p:grpSpPr>
        <p:sp>
          <p:nvSpPr>
            <p:cNvPr id="646" name="Google Shape;646;p34"/>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47" name="Google Shape;647;p34"/>
            <p:cNvSpPr txBox="1"/>
            <p:nvPr/>
          </p:nvSpPr>
          <p:spPr>
            <a:xfrm>
              <a:off x="1004423" y="272728"/>
              <a:ext cx="505138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4.3.4. Hyperparameters</a:t>
              </a:r>
              <a:endParaRPr b="1" sz="3000">
                <a:solidFill>
                  <a:schemeClr val="lt1"/>
                </a:solidFill>
                <a:latin typeface="Arial"/>
                <a:ea typeface="Arial"/>
                <a:cs typeface="Arial"/>
                <a:sym typeface="Arial"/>
              </a:endParaRPr>
            </a:p>
          </p:txBody>
        </p:sp>
        <p:sp>
          <p:nvSpPr>
            <p:cNvPr id="648" name="Google Shape;648;p34"/>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649" name="Google Shape;649;p34"/>
          <p:cNvSpPr txBox="1"/>
          <p:nvPr/>
        </p:nvSpPr>
        <p:spPr>
          <a:xfrm>
            <a:off x="849200" y="1678175"/>
            <a:ext cx="9846900" cy="4240500"/>
          </a:xfrm>
          <a:prstGeom prst="rect">
            <a:avLst/>
          </a:prstGeom>
          <a:noFill/>
          <a:ln>
            <a:noFill/>
          </a:ln>
        </p:spPr>
        <p:txBody>
          <a:bodyPr anchorCtr="0" anchor="t" bIns="91425" lIns="91425" spcFirstLastPara="1" rIns="91425" wrap="square" tIns="91425">
            <a:spAutoFit/>
          </a:bodyPr>
          <a:lstStyle/>
          <a:p>
            <a:pPr indent="-425450" lvl="0" marL="457200" rtl="0" algn="l">
              <a:lnSpc>
                <a:spcPct val="150000"/>
              </a:lnSpc>
              <a:spcBef>
                <a:spcPts val="0"/>
              </a:spcBef>
              <a:spcAft>
                <a:spcPts val="0"/>
              </a:spcAft>
              <a:buClr>
                <a:srgbClr val="004974"/>
              </a:buClr>
              <a:buSzPts val="3100"/>
              <a:buChar char="●"/>
            </a:pPr>
            <a:r>
              <a:rPr b="1" lang="en-US" sz="3100">
                <a:solidFill>
                  <a:srgbClr val="004974"/>
                </a:solidFill>
              </a:rPr>
              <a:t>Learning rate = 0.01</a:t>
            </a:r>
            <a:endParaRPr b="1" sz="3100">
              <a:solidFill>
                <a:srgbClr val="004974"/>
              </a:solidFill>
            </a:endParaRPr>
          </a:p>
          <a:p>
            <a:pPr indent="-425450" lvl="0" marL="457200" rtl="0" algn="l">
              <a:lnSpc>
                <a:spcPct val="150000"/>
              </a:lnSpc>
              <a:spcBef>
                <a:spcPts val="0"/>
              </a:spcBef>
              <a:spcAft>
                <a:spcPts val="0"/>
              </a:spcAft>
              <a:buClr>
                <a:srgbClr val="004974"/>
              </a:buClr>
              <a:buSzPts val="3100"/>
              <a:buChar char="●"/>
            </a:pPr>
            <a:r>
              <a:rPr b="1" lang="en-US" sz="3100">
                <a:solidFill>
                  <a:srgbClr val="004974"/>
                </a:solidFill>
              </a:rPr>
              <a:t>Momentum = 0.937</a:t>
            </a:r>
            <a:endParaRPr b="1" sz="3100">
              <a:solidFill>
                <a:srgbClr val="004974"/>
              </a:solidFill>
            </a:endParaRPr>
          </a:p>
          <a:p>
            <a:pPr indent="-425450" lvl="0" marL="457200" rtl="0" algn="l">
              <a:lnSpc>
                <a:spcPct val="150000"/>
              </a:lnSpc>
              <a:spcBef>
                <a:spcPts val="0"/>
              </a:spcBef>
              <a:spcAft>
                <a:spcPts val="0"/>
              </a:spcAft>
              <a:buClr>
                <a:srgbClr val="004974"/>
              </a:buClr>
              <a:buSzPts val="3100"/>
              <a:buChar char="●"/>
            </a:pPr>
            <a:r>
              <a:rPr b="1" lang="en-US" sz="3100">
                <a:solidFill>
                  <a:srgbClr val="004974"/>
                </a:solidFill>
              </a:rPr>
              <a:t>Weight_decay =5e-4</a:t>
            </a:r>
            <a:endParaRPr b="1" sz="3100">
              <a:solidFill>
                <a:srgbClr val="004974"/>
              </a:solidFill>
            </a:endParaRPr>
          </a:p>
          <a:p>
            <a:pPr indent="-425450" lvl="0" marL="457200" rtl="0" algn="l">
              <a:lnSpc>
                <a:spcPct val="150000"/>
              </a:lnSpc>
              <a:spcBef>
                <a:spcPts val="0"/>
              </a:spcBef>
              <a:spcAft>
                <a:spcPts val="0"/>
              </a:spcAft>
              <a:buClr>
                <a:srgbClr val="004974"/>
              </a:buClr>
              <a:buSzPts val="3100"/>
              <a:buChar char="●"/>
            </a:pPr>
            <a:r>
              <a:rPr b="1" lang="en-US" sz="3100">
                <a:solidFill>
                  <a:srgbClr val="004974"/>
                </a:solidFill>
              </a:rPr>
              <a:t>Input Image = 640 x 640</a:t>
            </a:r>
            <a:endParaRPr b="1" sz="3100">
              <a:solidFill>
                <a:srgbClr val="004974"/>
              </a:solidFill>
            </a:endParaRPr>
          </a:p>
          <a:p>
            <a:pPr indent="-425450" lvl="0" marL="457200" rtl="0" algn="l">
              <a:lnSpc>
                <a:spcPct val="150000"/>
              </a:lnSpc>
              <a:spcBef>
                <a:spcPts val="0"/>
              </a:spcBef>
              <a:spcAft>
                <a:spcPts val="0"/>
              </a:spcAft>
              <a:buClr>
                <a:srgbClr val="004974"/>
              </a:buClr>
              <a:buSzPts val="3100"/>
              <a:buChar char="●"/>
            </a:pPr>
            <a:r>
              <a:rPr b="1" lang="en-US" sz="3100">
                <a:solidFill>
                  <a:srgbClr val="004974"/>
                </a:solidFill>
              </a:rPr>
              <a:t>Batch size = 16</a:t>
            </a:r>
            <a:endParaRPr b="1" sz="3100">
              <a:solidFill>
                <a:srgbClr val="004974"/>
              </a:solidFill>
            </a:endParaRPr>
          </a:p>
          <a:p>
            <a:pPr indent="-425450" lvl="0" marL="457200" rtl="0" algn="l">
              <a:lnSpc>
                <a:spcPct val="150000"/>
              </a:lnSpc>
              <a:spcBef>
                <a:spcPts val="0"/>
              </a:spcBef>
              <a:spcAft>
                <a:spcPts val="0"/>
              </a:spcAft>
              <a:buClr>
                <a:srgbClr val="004974"/>
              </a:buClr>
              <a:buSzPts val="3100"/>
              <a:buChar char="●"/>
            </a:pPr>
            <a:r>
              <a:rPr b="1" lang="en-US" sz="3100">
                <a:solidFill>
                  <a:srgbClr val="004974"/>
                </a:solidFill>
              </a:rPr>
              <a:t>Epoches = 30</a:t>
            </a:r>
            <a:endParaRPr b="1" sz="3100">
              <a:solidFill>
                <a:srgbClr val="004974"/>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grpSp>
        <p:nvGrpSpPr>
          <p:cNvPr id="654" name="Google Shape;654;p35"/>
          <p:cNvGrpSpPr/>
          <p:nvPr/>
        </p:nvGrpSpPr>
        <p:grpSpPr>
          <a:xfrm>
            <a:off x="0" y="0"/>
            <a:ext cx="12192000" cy="1099460"/>
            <a:chOff x="0" y="-3"/>
            <a:chExt cx="12192000" cy="1099460"/>
          </a:xfrm>
        </p:grpSpPr>
        <p:sp>
          <p:nvSpPr>
            <p:cNvPr id="655" name="Google Shape;655;p35"/>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56" name="Google Shape;656;p35"/>
            <p:cNvSpPr txBox="1"/>
            <p:nvPr/>
          </p:nvSpPr>
          <p:spPr>
            <a:xfrm>
              <a:off x="1004423" y="272728"/>
              <a:ext cx="1094722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4.3.5. Loss &amp; Accuracy Curve about Train-Validation</a:t>
              </a:r>
              <a:endParaRPr b="1" sz="3000">
                <a:solidFill>
                  <a:schemeClr val="lt1"/>
                </a:solidFill>
                <a:latin typeface="Arial"/>
                <a:ea typeface="Arial"/>
                <a:cs typeface="Arial"/>
                <a:sym typeface="Arial"/>
              </a:endParaRPr>
            </a:p>
          </p:txBody>
        </p:sp>
        <p:sp>
          <p:nvSpPr>
            <p:cNvPr id="657" name="Google Shape;657;p35"/>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658" name="Google Shape;658;p35"/>
          <p:cNvPicPr preferRelativeResize="0"/>
          <p:nvPr/>
        </p:nvPicPr>
        <p:blipFill>
          <a:blip r:embed="rId3">
            <a:alphaModFix/>
          </a:blip>
          <a:stretch>
            <a:fillRect/>
          </a:stretch>
        </p:blipFill>
        <p:spPr>
          <a:xfrm>
            <a:off x="241188" y="1566275"/>
            <a:ext cx="11709626" cy="4581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grpSp>
        <p:nvGrpSpPr>
          <p:cNvPr id="663" name="Google Shape;663;g14320eb3736_0_78"/>
          <p:cNvGrpSpPr/>
          <p:nvPr/>
        </p:nvGrpSpPr>
        <p:grpSpPr>
          <a:xfrm>
            <a:off x="0" y="0"/>
            <a:ext cx="12192000" cy="1099502"/>
            <a:chOff x="0" y="-3"/>
            <a:chExt cx="12192000" cy="1099502"/>
          </a:xfrm>
        </p:grpSpPr>
        <p:sp>
          <p:nvSpPr>
            <p:cNvPr id="664" name="Google Shape;664;g14320eb3736_0_78"/>
            <p:cNvSpPr/>
            <p:nvPr/>
          </p:nvSpPr>
          <p:spPr>
            <a:xfrm>
              <a:off x="0" y="-1"/>
              <a:ext cx="12192000" cy="1099500"/>
            </a:xfrm>
            <a:prstGeom prst="rect">
              <a:avLst/>
            </a:prstGeom>
            <a:gradFill>
              <a:gsLst>
                <a:gs pos="0">
                  <a:srgbClr val="023452"/>
                </a:gs>
                <a:gs pos="50000">
                  <a:srgbClr val="023452"/>
                </a:gs>
                <a:gs pos="100000">
                  <a:srgbClr val="024265"/>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65" name="Google Shape;665;g14320eb3736_0_78"/>
            <p:cNvSpPr txBox="1"/>
            <p:nvPr/>
          </p:nvSpPr>
          <p:spPr>
            <a:xfrm>
              <a:off x="1004423" y="272728"/>
              <a:ext cx="109473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a:t>
              </a:r>
              <a:r>
                <a:rPr b="1" lang="en-US" sz="3000">
                  <a:solidFill>
                    <a:schemeClr val="lt1"/>
                  </a:solidFill>
                </a:rPr>
                <a:t>6</a:t>
              </a:r>
              <a:r>
                <a:rPr b="1" lang="en-US" sz="3000">
                  <a:solidFill>
                    <a:schemeClr val="lt1"/>
                  </a:solidFill>
                  <a:latin typeface="Arial"/>
                  <a:ea typeface="Arial"/>
                  <a:cs typeface="Arial"/>
                  <a:sym typeface="Arial"/>
                </a:rPr>
                <a:t>. </a:t>
              </a:r>
              <a:r>
                <a:rPr b="1" lang="en-US" sz="3000">
                  <a:solidFill>
                    <a:schemeClr val="lt1"/>
                  </a:solidFill>
                </a:rPr>
                <a:t>Performance in Training Process</a:t>
              </a:r>
              <a:endParaRPr b="1" sz="3000">
                <a:solidFill>
                  <a:schemeClr val="lt1"/>
                </a:solidFill>
                <a:latin typeface="Arial"/>
                <a:ea typeface="Arial"/>
                <a:cs typeface="Arial"/>
                <a:sym typeface="Arial"/>
              </a:endParaRPr>
            </a:p>
          </p:txBody>
        </p:sp>
        <p:sp>
          <p:nvSpPr>
            <p:cNvPr id="666" name="Google Shape;666;g14320eb3736_0_78"/>
            <p:cNvSpPr/>
            <p:nvPr/>
          </p:nvSpPr>
          <p:spPr>
            <a:xfrm>
              <a:off x="587829" y="-3"/>
              <a:ext cx="282900" cy="82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aphicFrame>
        <p:nvGraphicFramePr>
          <p:cNvPr id="667" name="Google Shape;667;g14320eb3736_0_78"/>
          <p:cNvGraphicFramePr/>
          <p:nvPr/>
        </p:nvGraphicFramePr>
        <p:xfrm>
          <a:off x="1278000" y="1715725"/>
          <a:ext cx="3000000" cy="3000000"/>
        </p:xfrm>
        <a:graphic>
          <a:graphicData uri="http://schemas.openxmlformats.org/drawingml/2006/table">
            <a:tbl>
              <a:tblPr>
                <a:noFill/>
                <a:tableStyleId>{592EBB9B-B66C-4DE6-A2D1-B0C13FF4587A}</a:tableStyleId>
              </a:tblPr>
              <a:tblGrid>
                <a:gridCol w="1606000"/>
                <a:gridCol w="1606000"/>
                <a:gridCol w="1606000"/>
                <a:gridCol w="1606000"/>
                <a:gridCol w="1606000"/>
                <a:gridCol w="1606000"/>
              </a:tblGrid>
              <a:tr h="886525">
                <a:tc>
                  <a:txBody>
                    <a:bodyPr/>
                    <a:lstStyle/>
                    <a:p>
                      <a:pPr indent="0" lvl="0" marL="0" rtl="0" algn="ctr">
                        <a:lnSpc>
                          <a:spcPct val="115000"/>
                        </a:lnSpc>
                        <a:spcBef>
                          <a:spcPts val="0"/>
                        </a:spcBef>
                        <a:spcAft>
                          <a:spcPts val="0"/>
                        </a:spcAft>
                        <a:buNone/>
                      </a:pPr>
                      <a:r>
                        <a:rPr lang="en-US" sz="1800"/>
                        <a:t>Models</a:t>
                      </a:r>
                      <a:endParaRPr sz="1800"/>
                    </a:p>
                  </a:txBody>
                  <a:tcPr marT="25400" marB="25400" marR="25400" marL="25400" anchor="b">
                    <a:lnL cap="flat" cmpd="sng" w="9500">
                      <a:solidFill>
                        <a:srgbClr val="000000"/>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800"/>
                        <a:t>mAP_0.5</a:t>
                      </a:r>
                      <a:endParaRPr sz="18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800"/>
                        <a:t>Accuracy</a:t>
                      </a:r>
                      <a:endParaRPr sz="18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800"/>
                        <a:t>Precision</a:t>
                      </a:r>
                      <a:endParaRPr sz="18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800"/>
                        <a:t>Recall</a:t>
                      </a:r>
                      <a:endParaRPr sz="18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800"/>
                        <a:t>F1-score</a:t>
                      </a:r>
                      <a:endParaRPr sz="1800"/>
                    </a:p>
                  </a:txBody>
                  <a:tcPr marT="25400" marB="25400" marR="25400" marL="25400" anchor="b">
                    <a:lnL cap="flat" cmpd="sng" w="9500">
                      <a:solidFill>
                        <a:srgbClr val="CCCCCC"/>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CCCCCC"/>
                      </a:solidFill>
                      <a:prstDash val="solid"/>
                      <a:round/>
                      <a:headEnd len="sm" w="sm" type="none"/>
                      <a:tailEnd len="sm" w="sm" type="none"/>
                    </a:lnB>
                    <a:solidFill>
                      <a:srgbClr val="D9D9D9"/>
                    </a:solidFill>
                  </a:tcPr>
                </a:tc>
              </a:tr>
              <a:tr h="704550">
                <a:tc>
                  <a:txBody>
                    <a:bodyPr/>
                    <a:lstStyle/>
                    <a:p>
                      <a:pPr indent="0" lvl="0" marL="0" rtl="0" algn="ctr">
                        <a:lnSpc>
                          <a:spcPct val="115000"/>
                        </a:lnSpc>
                        <a:spcBef>
                          <a:spcPts val="0"/>
                        </a:spcBef>
                        <a:spcAft>
                          <a:spcPts val="0"/>
                        </a:spcAft>
                        <a:buNone/>
                      </a:pPr>
                      <a:r>
                        <a:rPr lang="en-US" sz="1800"/>
                        <a:t>YoloV5n</a:t>
                      </a:r>
                      <a:endParaRPr sz="1800"/>
                    </a:p>
                  </a:txBody>
                  <a:tcPr marT="25400" marB="25400" marR="25400" marL="25400" anchor="b">
                    <a:lnL cap="flat" cmpd="sng" w="9500">
                      <a:solidFill>
                        <a:srgbClr val="000000"/>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0.744</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0.867</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0.589</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0.914</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0.716362</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704550">
                <a:tc>
                  <a:txBody>
                    <a:bodyPr/>
                    <a:lstStyle/>
                    <a:p>
                      <a:pPr indent="0" lvl="0" marL="0" rtl="0" algn="ctr">
                        <a:lnSpc>
                          <a:spcPct val="115000"/>
                        </a:lnSpc>
                        <a:spcBef>
                          <a:spcPts val="0"/>
                        </a:spcBef>
                        <a:spcAft>
                          <a:spcPts val="0"/>
                        </a:spcAft>
                        <a:buNone/>
                      </a:pPr>
                      <a:r>
                        <a:rPr lang="en-US" sz="1800"/>
                        <a:t>YoloV5s</a:t>
                      </a:r>
                      <a:endParaRPr sz="1800"/>
                    </a:p>
                  </a:txBody>
                  <a:tcPr marT="25400" marB="25400" marR="25400" marL="25400" anchor="b">
                    <a:lnL cap="flat" cmpd="sng" w="9500">
                      <a:solidFill>
                        <a:srgbClr val="000000"/>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0.824</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0.876</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0.646</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0.914</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0.756979</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704550">
                <a:tc>
                  <a:txBody>
                    <a:bodyPr/>
                    <a:lstStyle/>
                    <a:p>
                      <a:pPr indent="0" lvl="0" marL="0" rtl="0" algn="ctr">
                        <a:lnSpc>
                          <a:spcPct val="115000"/>
                        </a:lnSpc>
                        <a:spcBef>
                          <a:spcPts val="0"/>
                        </a:spcBef>
                        <a:spcAft>
                          <a:spcPts val="0"/>
                        </a:spcAft>
                        <a:buNone/>
                      </a:pPr>
                      <a:r>
                        <a:rPr lang="en-US" sz="1800"/>
                        <a:t>YoloV5m</a:t>
                      </a:r>
                      <a:endParaRPr sz="1800"/>
                    </a:p>
                  </a:txBody>
                  <a:tcPr marT="25400" marB="25400" marR="25400" marL="25400" anchor="b">
                    <a:lnL cap="flat" cmpd="sng" w="9500">
                      <a:solidFill>
                        <a:srgbClr val="000000"/>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0.801</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0.879</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0.639</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0.857</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0.732116</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704550">
                <a:tc>
                  <a:txBody>
                    <a:bodyPr/>
                    <a:lstStyle/>
                    <a:p>
                      <a:pPr indent="0" lvl="0" marL="0" rtl="0" algn="ctr">
                        <a:lnSpc>
                          <a:spcPct val="115000"/>
                        </a:lnSpc>
                        <a:spcBef>
                          <a:spcPts val="0"/>
                        </a:spcBef>
                        <a:spcAft>
                          <a:spcPts val="0"/>
                        </a:spcAft>
                        <a:buNone/>
                      </a:pPr>
                      <a:r>
                        <a:rPr lang="en-US" sz="1800"/>
                        <a:t>YoloV5l</a:t>
                      </a:r>
                      <a:endParaRPr sz="1800"/>
                    </a:p>
                  </a:txBody>
                  <a:tcPr marT="25400" marB="25400" marR="25400" marL="25400" anchor="b">
                    <a:lnL cap="flat" cmpd="sng" w="9500">
                      <a:solidFill>
                        <a:srgbClr val="000000"/>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0.76</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0.883</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0.619</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0.886</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0.728816</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704550">
                <a:tc>
                  <a:txBody>
                    <a:bodyPr/>
                    <a:lstStyle/>
                    <a:p>
                      <a:pPr indent="0" lvl="0" marL="0" rtl="0" algn="ctr">
                        <a:lnSpc>
                          <a:spcPct val="115000"/>
                        </a:lnSpc>
                        <a:spcBef>
                          <a:spcPts val="0"/>
                        </a:spcBef>
                        <a:spcAft>
                          <a:spcPts val="0"/>
                        </a:spcAft>
                        <a:buNone/>
                      </a:pPr>
                      <a:r>
                        <a:rPr lang="en-US" sz="1800"/>
                        <a:t>YoloV5x</a:t>
                      </a:r>
                      <a:endParaRPr sz="1800"/>
                    </a:p>
                  </a:txBody>
                  <a:tcPr marT="25400" marB="25400" marR="25400" marL="25400" anchor="b">
                    <a:lnL cap="flat" cmpd="sng" w="9500">
                      <a:solidFill>
                        <a:srgbClr val="000000"/>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0.846</a:t>
                      </a:r>
                      <a:endParaRPr b="1"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0.899</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0.605</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0.914</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0.728071</a:t>
                      </a:r>
                      <a:endParaRPr sz="2000"/>
                    </a:p>
                  </a:txBody>
                  <a:tcPr marT="25400" marB="25400" marR="25400" marL="25400" anchor="b">
                    <a:lnL cap="flat" cmpd="sng" w="9500">
                      <a:solidFill>
                        <a:srgbClr val="CCCCCC"/>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000000"/>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grpSp>
        <p:nvGrpSpPr>
          <p:cNvPr id="672" name="Google Shape;672;g14320eb3736_1_6"/>
          <p:cNvGrpSpPr/>
          <p:nvPr/>
        </p:nvGrpSpPr>
        <p:grpSpPr>
          <a:xfrm>
            <a:off x="0" y="0"/>
            <a:ext cx="12192000" cy="1099502"/>
            <a:chOff x="0" y="-3"/>
            <a:chExt cx="12192000" cy="1099502"/>
          </a:xfrm>
        </p:grpSpPr>
        <p:sp>
          <p:nvSpPr>
            <p:cNvPr id="673" name="Google Shape;673;g14320eb3736_1_6"/>
            <p:cNvSpPr/>
            <p:nvPr/>
          </p:nvSpPr>
          <p:spPr>
            <a:xfrm>
              <a:off x="0" y="-1"/>
              <a:ext cx="12192000" cy="1099500"/>
            </a:xfrm>
            <a:prstGeom prst="rect">
              <a:avLst/>
            </a:prstGeom>
            <a:gradFill>
              <a:gsLst>
                <a:gs pos="0">
                  <a:srgbClr val="023452"/>
                </a:gs>
                <a:gs pos="50000">
                  <a:srgbClr val="023452"/>
                </a:gs>
                <a:gs pos="100000">
                  <a:srgbClr val="024265"/>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74" name="Google Shape;674;g14320eb3736_1_6"/>
            <p:cNvSpPr txBox="1"/>
            <p:nvPr/>
          </p:nvSpPr>
          <p:spPr>
            <a:xfrm>
              <a:off x="1004423" y="272728"/>
              <a:ext cx="109473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4.3.</a:t>
              </a:r>
              <a:r>
                <a:rPr b="1" lang="en-US" sz="3000">
                  <a:solidFill>
                    <a:schemeClr val="lt1"/>
                  </a:solidFill>
                </a:rPr>
                <a:t>6</a:t>
              </a:r>
              <a:r>
                <a:rPr b="1" lang="en-US" sz="3000">
                  <a:solidFill>
                    <a:schemeClr val="lt1"/>
                  </a:solidFill>
                  <a:latin typeface="Arial"/>
                  <a:ea typeface="Arial"/>
                  <a:cs typeface="Arial"/>
                  <a:sym typeface="Arial"/>
                </a:rPr>
                <a:t>. </a:t>
              </a:r>
              <a:r>
                <a:rPr b="1" lang="en-US" sz="3000">
                  <a:solidFill>
                    <a:schemeClr val="lt1"/>
                  </a:solidFill>
                </a:rPr>
                <a:t>Performance in Training Process</a:t>
              </a:r>
              <a:endParaRPr b="1" sz="3000">
                <a:solidFill>
                  <a:schemeClr val="lt1"/>
                </a:solidFill>
                <a:latin typeface="Arial"/>
                <a:ea typeface="Arial"/>
                <a:cs typeface="Arial"/>
                <a:sym typeface="Arial"/>
              </a:endParaRPr>
            </a:p>
          </p:txBody>
        </p:sp>
        <p:sp>
          <p:nvSpPr>
            <p:cNvPr id="675" name="Google Shape;675;g14320eb3736_1_6"/>
            <p:cNvSpPr/>
            <p:nvPr/>
          </p:nvSpPr>
          <p:spPr>
            <a:xfrm>
              <a:off x="587829" y="-3"/>
              <a:ext cx="282900" cy="82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676" name="Google Shape;676;g14320eb3736_1_6"/>
          <p:cNvPicPr preferRelativeResize="0"/>
          <p:nvPr/>
        </p:nvPicPr>
        <p:blipFill>
          <a:blip r:embed="rId3">
            <a:alphaModFix/>
          </a:blip>
          <a:stretch>
            <a:fillRect/>
          </a:stretch>
        </p:blipFill>
        <p:spPr>
          <a:xfrm>
            <a:off x="940475" y="2214301"/>
            <a:ext cx="10311051" cy="2429400"/>
          </a:xfrm>
          <a:prstGeom prst="rect">
            <a:avLst/>
          </a:prstGeom>
          <a:noFill/>
          <a:ln>
            <a:noFill/>
          </a:ln>
        </p:spPr>
      </p:pic>
      <p:sp>
        <p:nvSpPr>
          <p:cNvPr id="677" name="Google Shape;677;g14320eb3736_1_6"/>
          <p:cNvSpPr/>
          <p:nvPr/>
        </p:nvSpPr>
        <p:spPr>
          <a:xfrm>
            <a:off x="855925" y="2323050"/>
            <a:ext cx="1859400" cy="232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6"/>
          <p:cNvSpPr/>
          <p:nvPr/>
        </p:nvSpPr>
        <p:spPr>
          <a:xfrm rot="5400000">
            <a:off x="3929776" y="2250619"/>
            <a:ext cx="180000" cy="8039552"/>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83" name="Google Shape;683;p36"/>
          <p:cNvSpPr txBox="1"/>
          <p:nvPr/>
        </p:nvSpPr>
        <p:spPr>
          <a:xfrm>
            <a:off x="1868076" y="2586449"/>
            <a:ext cx="976309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042940"/>
                </a:solidFill>
                <a:latin typeface="Arial"/>
                <a:ea typeface="Arial"/>
                <a:cs typeface="Arial"/>
                <a:sym typeface="Arial"/>
              </a:rPr>
              <a:t>Decision Fusion: Acoustic + Vision</a:t>
            </a:r>
            <a:endParaRPr sz="4000">
              <a:solidFill>
                <a:srgbClr val="042940"/>
              </a:solidFill>
              <a:latin typeface="Arial"/>
              <a:ea typeface="Arial"/>
              <a:cs typeface="Arial"/>
              <a:sym typeface="Arial"/>
            </a:endParaRPr>
          </a:p>
        </p:txBody>
      </p:sp>
      <p:sp>
        <p:nvSpPr>
          <p:cNvPr id="684" name="Google Shape;684;p36"/>
          <p:cNvSpPr/>
          <p:nvPr/>
        </p:nvSpPr>
        <p:spPr>
          <a:xfrm>
            <a:off x="1360548" y="7017"/>
            <a:ext cx="151260" cy="4247991"/>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85" name="Google Shape;685;p36"/>
          <p:cNvSpPr txBox="1"/>
          <p:nvPr>
            <p:ph idx="1" type="body"/>
          </p:nvPr>
        </p:nvSpPr>
        <p:spPr>
          <a:xfrm>
            <a:off x="1964935" y="3454729"/>
            <a:ext cx="8262129" cy="92488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latin typeface="Arial"/>
                <a:ea typeface="Arial"/>
                <a:cs typeface="Arial"/>
                <a:sym typeface="Arial"/>
              </a:rPr>
              <a:t>4.4.1. Decision Fusion</a:t>
            </a:r>
            <a:endParaRPr/>
          </a:p>
          <a:p>
            <a:pPr indent="0" lvl="0" marL="0" rtl="0" algn="l">
              <a:lnSpc>
                <a:spcPct val="90000"/>
              </a:lnSpc>
              <a:spcBef>
                <a:spcPts val="1000"/>
              </a:spcBef>
              <a:spcAft>
                <a:spcPts val="0"/>
              </a:spcAft>
              <a:buClr>
                <a:schemeClr val="dk1"/>
              </a:buClr>
              <a:buSzPts val="2000"/>
              <a:buNone/>
            </a:pPr>
            <a:r>
              <a:rPr lang="en-US" sz="2000">
                <a:latin typeface="Arial"/>
                <a:ea typeface="Arial"/>
                <a:cs typeface="Arial"/>
                <a:sym typeface="Arial"/>
              </a:rPr>
              <a:t>4.4.2. Result of Decision Fusion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4"/>
          <p:cNvPicPr preferRelativeResize="0"/>
          <p:nvPr/>
        </p:nvPicPr>
        <p:blipFill rotWithShape="1">
          <a:blip r:embed="rId3">
            <a:alphaModFix/>
          </a:blip>
          <a:srcRect b="0" l="0" r="0" t="12230"/>
          <a:stretch/>
        </p:blipFill>
        <p:spPr>
          <a:xfrm>
            <a:off x="0" y="0"/>
            <a:ext cx="12192000" cy="5312228"/>
          </a:xfrm>
          <a:prstGeom prst="rect">
            <a:avLst/>
          </a:prstGeom>
          <a:noFill/>
          <a:ln>
            <a:noFill/>
          </a:ln>
        </p:spPr>
      </p:pic>
      <p:sp>
        <p:nvSpPr>
          <p:cNvPr id="123" name="Google Shape;123;p4"/>
          <p:cNvSpPr/>
          <p:nvPr/>
        </p:nvSpPr>
        <p:spPr>
          <a:xfrm>
            <a:off x="0" y="54427"/>
            <a:ext cx="12192000" cy="6749146"/>
          </a:xfrm>
          <a:prstGeom prst="rect">
            <a:avLst/>
          </a:prstGeom>
          <a:solidFill>
            <a:srgbClr val="023452">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124" name="Google Shape;124;p4"/>
          <p:cNvGrpSpPr/>
          <p:nvPr/>
        </p:nvGrpSpPr>
        <p:grpSpPr>
          <a:xfrm>
            <a:off x="0" y="-3"/>
            <a:ext cx="12192000" cy="1099460"/>
            <a:chOff x="0" y="-3"/>
            <a:chExt cx="12192000" cy="1099460"/>
          </a:xfrm>
        </p:grpSpPr>
        <p:sp>
          <p:nvSpPr>
            <p:cNvPr id="125" name="Google Shape;125;p4"/>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6" name="Google Shape;126;p4"/>
            <p:cNvSpPr txBox="1"/>
            <p:nvPr/>
          </p:nvSpPr>
          <p:spPr>
            <a:xfrm>
              <a:off x="1004423" y="272728"/>
              <a:ext cx="361028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1. Team Member</a:t>
              </a:r>
              <a:endParaRPr b="1" sz="3000">
                <a:solidFill>
                  <a:schemeClr val="lt1"/>
                </a:solidFill>
                <a:latin typeface="Arial"/>
                <a:ea typeface="Arial"/>
                <a:cs typeface="Arial"/>
                <a:sym typeface="Arial"/>
              </a:endParaRPr>
            </a:p>
          </p:txBody>
        </p:sp>
        <p:sp>
          <p:nvSpPr>
            <p:cNvPr id="127" name="Google Shape;127;p4"/>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128" name="Google Shape;128;p4"/>
          <p:cNvSpPr/>
          <p:nvPr/>
        </p:nvSpPr>
        <p:spPr>
          <a:xfrm>
            <a:off x="1" y="3614450"/>
            <a:ext cx="12192000" cy="3243550"/>
          </a:xfrm>
          <a:prstGeom prst="flowChartManualInput">
            <a:avLst/>
          </a:prstGeom>
          <a:gradFill>
            <a:gsLst>
              <a:gs pos="0">
                <a:srgbClr val="024265"/>
              </a:gs>
              <a:gs pos="49000">
                <a:srgbClr val="004974"/>
              </a:gs>
              <a:gs pos="100000">
                <a:srgbClr val="0061A0"/>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9" name="Google Shape;129;p4"/>
          <p:cNvSpPr txBox="1"/>
          <p:nvPr/>
        </p:nvSpPr>
        <p:spPr>
          <a:xfrm>
            <a:off x="3048000" y="2874219"/>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Malgun Gothic"/>
                <a:ea typeface="Malgun Gothic"/>
                <a:cs typeface="Malgun Gothic"/>
                <a:sym typeface="Malgun Gothic"/>
              </a:rPr>
              <a:t> </a:t>
            </a:r>
            <a:endParaRPr sz="1800">
              <a:solidFill>
                <a:schemeClr val="dk1"/>
              </a:solidFill>
              <a:latin typeface="Malgun Gothic"/>
              <a:ea typeface="Malgun Gothic"/>
              <a:cs typeface="Malgun Gothic"/>
              <a:sym typeface="Malgun Gothic"/>
            </a:endParaRPr>
          </a:p>
        </p:txBody>
      </p:sp>
      <p:pic>
        <p:nvPicPr>
          <p:cNvPr descr="A picture containing person, indoor, posing&#10;&#10;Description automatically generated" id="130" name="Google Shape;130;p4"/>
          <p:cNvPicPr preferRelativeResize="0"/>
          <p:nvPr/>
        </p:nvPicPr>
        <p:blipFill rotWithShape="1">
          <a:blip r:embed="rId4">
            <a:alphaModFix/>
          </a:blip>
          <a:srcRect b="0" l="0" r="0" t="0"/>
          <a:stretch/>
        </p:blipFill>
        <p:spPr>
          <a:xfrm>
            <a:off x="3006225" y="2679440"/>
            <a:ext cx="1670700" cy="1800000"/>
          </a:xfrm>
          <a:prstGeom prst="ellipse">
            <a:avLst/>
          </a:prstGeom>
          <a:noFill/>
          <a:ln cap="flat" cmpd="sng" w="57150">
            <a:solidFill>
              <a:srgbClr val="004974"/>
            </a:solidFill>
            <a:prstDash val="solid"/>
            <a:round/>
            <a:headEnd len="sm" w="sm" type="none"/>
            <a:tailEnd len="sm" w="sm" type="none"/>
          </a:ln>
          <a:effectLst>
            <a:outerShdw blurRad="50800" rotWithShape="0" algn="tl" dir="2700000" dist="38100">
              <a:srgbClr val="000000">
                <a:alpha val="40000"/>
              </a:srgbClr>
            </a:outerShdw>
          </a:effectLst>
        </p:spPr>
      </p:pic>
      <p:pic>
        <p:nvPicPr>
          <p:cNvPr id="131" name="Google Shape;131;p4"/>
          <p:cNvPicPr preferRelativeResize="0"/>
          <p:nvPr/>
        </p:nvPicPr>
        <p:blipFill rotWithShape="1">
          <a:blip r:embed="rId5">
            <a:alphaModFix/>
          </a:blip>
          <a:srcRect b="0" l="0" r="0" t="0"/>
          <a:stretch/>
        </p:blipFill>
        <p:spPr>
          <a:xfrm>
            <a:off x="7374500" y="2679440"/>
            <a:ext cx="1623600" cy="1800000"/>
          </a:xfrm>
          <a:prstGeom prst="ellipse">
            <a:avLst/>
          </a:prstGeom>
          <a:noFill/>
          <a:ln cap="flat" cmpd="sng" w="57150">
            <a:solidFill>
              <a:srgbClr val="004974"/>
            </a:solidFill>
            <a:prstDash val="solid"/>
            <a:round/>
            <a:headEnd len="sm" w="sm" type="none"/>
            <a:tailEnd len="sm" w="sm" type="none"/>
          </a:ln>
          <a:effectLst>
            <a:outerShdw blurRad="50800" rotWithShape="0" algn="tl" dir="2700000" dist="38100">
              <a:srgbClr val="000000">
                <a:alpha val="40000"/>
              </a:srgbClr>
            </a:outerShdw>
          </a:effectLst>
        </p:spPr>
      </p:pic>
      <p:pic>
        <p:nvPicPr>
          <p:cNvPr id="132" name="Google Shape;132;p4"/>
          <p:cNvPicPr preferRelativeResize="0"/>
          <p:nvPr/>
        </p:nvPicPr>
        <p:blipFill rotWithShape="1">
          <a:blip r:embed="rId6">
            <a:alphaModFix/>
          </a:blip>
          <a:srcRect b="5462" l="4352" r="6282" t="4681"/>
          <a:stretch/>
        </p:blipFill>
        <p:spPr>
          <a:xfrm>
            <a:off x="9559150" y="2716040"/>
            <a:ext cx="1670700" cy="1763400"/>
          </a:xfrm>
          <a:prstGeom prst="ellipse">
            <a:avLst/>
          </a:prstGeom>
          <a:noFill/>
          <a:ln cap="flat" cmpd="sng" w="57150">
            <a:solidFill>
              <a:srgbClr val="004974"/>
            </a:solidFill>
            <a:prstDash val="solid"/>
            <a:round/>
            <a:headEnd len="sm" w="sm" type="none"/>
            <a:tailEnd len="sm" w="sm" type="none"/>
          </a:ln>
          <a:effectLst>
            <a:outerShdw blurRad="50800" rotWithShape="0" algn="tl" dir="2700000" dist="38100">
              <a:srgbClr val="000000">
                <a:alpha val="40000"/>
              </a:srgbClr>
            </a:outerShdw>
          </a:effectLst>
        </p:spPr>
      </p:pic>
      <p:pic>
        <p:nvPicPr>
          <p:cNvPr id="133" name="Google Shape;133;p4"/>
          <p:cNvPicPr preferRelativeResize="0"/>
          <p:nvPr/>
        </p:nvPicPr>
        <p:blipFill rotWithShape="1">
          <a:blip r:embed="rId7">
            <a:alphaModFix/>
          </a:blip>
          <a:srcRect b="0" l="7175" r="7192" t="0"/>
          <a:stretch/>
        </p:blipFill>
        <p:spPr>
          <a:xfrm>
            <a:off x="876075" y="2679440"/>
            <a:ext cx="1623600" cy="1800000"/>
          </a:xfrm>
          <a:prstGeom prst="ellipse">
            <a:avLst/>
          </a:prstGeom>
          <a:noFill/>
          <a:ln cap="flat" cmpd="sng" w="57150">
            <a:solidFill>
              <a:srgbClr val="004974"/>
            </a:solidFill>
            <a:prstDash val="solid"/>
            <a:round/>
            <a:headEnd len="sm" w="sm" type="none"/>
            <a:tailEnd len="sm" w="sm" type="none"/>
          </a:ln>
          <a:effectLst>
            <a:outerShdw blurRad="50800" rotWithShape="0" algn="tl" dir="2700000" dist="38100">
              <a:srgbClr val="000000">
                <a:alpha val="40000"/>
              </a:srgbClr>
            </a:outerShdw>
          </a:effectLst>
        </p:spPr>
      </p:pic>
      <p:pic>
        <p:nvPicPr>
          <p:cNvPr descr="A picture containing person, clothing, suit, posing&#10;&#10;Description automatically generated" id="134" name="Google Shape;134;p4"/>
          <p:cNvPicPr preferRelativeResize="0"/>
          <p:nvPr/>
        </p:nvPicPr>
        <p:blipFill rotWithShape="1">
          <a:blip r:embed="rId8">
            <a:alphaModFix/>
          </a:blip>
          <a:srcRect b="0" l="0" r="0" t="0"/>
          <a:stretch/>
        </p:blipFill>
        <p:spPr>
          <a:xfrm>
            <a:off x="5194050" y="2679440"/>
            <a:ext cx="1670700" cy="1800000"/>
          </a:xfrm>
          <a:prstGeom prst="ellipse">
            <a:avLst/>
          </a:prstGeom>
          <a:noFill/>
          <a:ln cap="flat" cmpd="sng" w="57150">
            <a:solidFill>
              <a:srgbClr val="004974"/>
            </a:solidFill>
            <a:prstDash val="solid"/>
            <a:round/>
            <a:headEnd len="sm" w="sm" type="none"/>
            <a:tailEnd len="sm" w="sm" type="none"/>
          </a:ln>
          <a:effectLst>
            <a:outerShdw blurRad="50800" rotWithShape="0" algn="tl" dir="2700000" dist="38100">
              <a:srgbClr val="000000">
                <a:alpha val="40000"/>
              </a:srgbClr>
            </a:outerShdw>
          </a:effectLst>
        </p:spPr>
      </p:pic>
      <p:sp>
        <p:nvSpPr>
          <p:cNvPr id="135" name="Google Shape;135;p4"/>
          <p:cNvSpPr/>
          <p:nvPr/>
        </p:nvSpPr>
        <p:spPr>
          <a:xfrm>
            <a:off x="1102395" y="2011453"/>
            <a:ext cx="1172700" cy="425700"/>
          </a:xfrm>
          <a:prstGeom prst="roundRect">
            <a:avLst>
              <a:gd fmla="val 33595" name="adj"/>
            </a:avLst>
          </a:prstGeom>
          <a:solidFill>
            <a:srgbClr val="023452"/>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800"/>
              <a:buFont typeface="Malgun Gothic"/>
              <a:buNone/>
            </a:pPr>
            <a:r>
              <a:rPr b="1" lang="en-US" sz="1800">
                <a:solidFill>
                  <a:schemeClr val="lt1"/>
                </a:solidFill>
                <a:latin typeface="Malgun Gothic"/>
                <a:ea typeface="Malgun Gothic"/>
                <a:cs typeface="Malgun Gothic"/>
                <a:sym typeface="Malgun Gothic"/>
              </a:rPr>
              <a:t>Leader</a:t>
            </a:r>
            <a:endParaRPr b="1" sz="1700">
              <a:solidFill>
                <a:schemeClr val="lt1"/>
              </a:solidFill>
              <a:latin typeface="Malgun Gothic"/>
              <a:ea typeface="Malgun Gothic"/>
              <a:cs typeface="Malgun Gothic"/>
              <a:sym typeface="Malgun Gothic"/>
            </a:endParaRPr>
          </a:p>
        </p:txBody>
      </p:sp>
      <p:sp>
        <p:nvSpPr>
          <p:cNvPr id="136" name="Google Shape;136;p4"/>
          <p:cNvSpPr txBox="1"/>
          <p:nvPr/>
        </p:nvSpPr>
        <p:spPr>
          <a:xfrm>
            <a:off x="712515" y="4734890"/>
            <a:ext cx="194636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Dongwhan</a:t>
            </a:r>
            <a:endParaRPr b="1" sz="2400">
              <a:solidFill>
                <a:schemeClr val="lt1"/>
              </a:solidFill>
              <a:latin typeface="Arial"/>
              <a:ea typeface="Arial"/>
              <a:cs typeface="Arial"/>
              <a:sym typeface="Arial"/>
            </a:endParaRPr>
          </a:p>
          <a:p>
            <a:pPr indent="0" lvl="0" marL="0" marR="0" rtl="0" algn="ctr">
              <a:spcBef>
                <a:spcPts val="0"/>
              </a:spcBef>
              <a:spcAft>
                <a:spcPts val="0"/>
              </a:spcAft>
              <a:buNone/>
            </a:pPr>
            <a:r>
              <a:rPr b="1" lang="en-US" sz="2400">
                <a:solidFill>
                  <a:schemeClr val="lt1"/>
                </a:solidFill>
                <a:latin typeface="Arial"/>
                <a:ea typeface="Arial"/>
                <a:cs typeface="Arial"/>
                <a:sym typeface="Arial"/>
              </a:rPr>
              <a:t>Lee</a:t>
            </a:r>
            <a:endParaRPr b="1" sz="2400">
              <a:solidFill>
                <a:schemeClr val="lt1"/>
              </a:solidFill>
              <a:latin typeface="Arial"/>
              <a:ea typeface="Arial"/>
              <a:cs typeface="Arial"/>
              <a:sym typeface="Arial"/>
            </a:endParaRPr>
          </a:p>
        </p:txBody>
      </p:sp>
      <p:sp>
        <p:nvSpPr>
          <p:cNvPr id="137" name="Google Shape;137;p4"/>
          <p:cNvSpPr txBox="1"/>
          <p:nvPr/>
        </p:nvSpPr>
        <p:spPr>
          <a:xfrm>
            <a:off x="2919688" y="4734891"/>
            <a:ext cx="184377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Youngseo</a:t>
            </a:r>
            <a:endParaRPr b="1" sz="2400">
              <a:solidFill>
                <a:schemeClr val="lt1"/>
              </a:solidFill>
              <a:latin typeface="Arial"/>
              <a:ea typeface="Arial"/>
              <a:cs typeface="Arial"/>
              <a:sym typeface="Arial"/>
            </a:endParaRPr>
          </a:p>
          <a:p>
            <a:pPr indent="0" lvl="0" marL="0" marR="0" rtl="0" algn="ctr">
              <a:spcBef>
                <a:spcPts val="0"/>
              </a:spcBef>
              <a:spcAft>
                <a:spcPts val="0"/>
              </a:spcAft>
              <a:buNone/>
            </a:pPr>
            <a:r>
              <a:rPr b="1" lang="en-US" sz="2400">
                <a:solidFill>
                  <a:schemeClr val="lt1"/>
                </a:solidFill>
                <a:latin typeface="Arial"/>
                <a:ea typeface="Arial"/>
                <a:cs typeface="Arial"/>
                <a:sym typeface="Arial"/>
              </a:rPr>
              <a:t>Kim</a:t>
            </a:r>
            <a:endParaRPr b="1" sz="2400">
              <a:solidFill>
                <a:schemeClr val="lt1"/>
              </a:solidFill>
              <a:latin typeface="Arial"/>
              <a:ea typeface="Arial"/>
              <a:cs typeface="Arial"/>
              <a:sym typeface="Arial"/>
            </a:endParaRPr>
          </a:p>
        </p:txBody>
      </p:sp>
      <p:sp>
        <p:nvSpPr>
          <p:cNvPr id="138" name="Google Shape;138;p4"/>
          <p:cNvSpPr txBox="1"/>
          <p:nvPr/>
        </p:nvSpPr>
        <p:spPr>
          <a:xfrm>
            <a:off x="5427311" y="4734892"/>
            <a:ext cx="120417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Juann</a:t>
            </a:r>
            <a:endParaRPr b="1" sz="2400">
              <a:solidFill>
                <a:schemeClr val="lt1"/>
              </a:solidFill>
              <a:latin typeface="Arial"/>
              <a:ea typeface="Arial"/>
              <a:cs typeface="Arial"/>
              <a:sym typeface="Arial"/>
            </a:endParaRPr>
          </a:p>
          <a:p>
            <a:pPr indent="0" lvl="0" marL="0" marR="0" rtl="0" algn="ctr">
              <a:spcBef>
                <a:spcPts val="0"/>
              </a:spcBef>
              <a:spcAft>
                <a:spcPts val="0"/>
              </a:spcAft>
              <a:buNone/>
            </a:pPr>
            <a:r>
              <a:rPr b="1" lang="en-US" sz="2400">
                <a:solidFill>
                  <a:schemeClr val="lt1"/>
                </a:solidFill>
                <a:latin typeface="Arial"/>
                <a:ea typeface="Arial"/>
                <a:cs typeface="Arial"/>
                <a:sym typeface="Arial"/>
              </a:rPr>
              <a:t>Kim</a:t>
            </a:r>
            <a:endParaRPr b="1" sz="2400">
              <a:solidFill>
                <a:schemeClr val="lt1"/>
              </a:solidFill>
              <a:latin typeface="Arial"/>
              <a:ea typeface="Arial"/>
              <a:cs typeface="Arial"/>
              <a:sym typeface="Arial"/>
            </a:endParaRPr>
          </a:p>
        </p:txBody>
      </p:sp>
      <p:sp>
        <p:nvSpPr>
          <p:cNvPr id="139" name="Google Shape;139;p4"/>
          <p:cNvSpPr txBox="1"/>
          <p:nvPr/>
        </p:nvSpPr>
        <p:spPr>
          <a:xfrm>
            <a:off x="7357387" y="4734892"/>
            <a:ext cx="165782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Heeyeon</a:t>
            </a:r>
            <a:endParaRPr b="1" sz="2400">
              <a:solidFill>
                <a:schemeClr val="lt1"/>
              </a:solidFill>
              <a:latin typeface="Arial"/>
              <a:ea typeface="Arial"/>
              <a:cs typeface="Arial"/>
              <a:sym typeface="Arial"/>
            </a:endParaRPr>
          </a:p>
          <a:p>
            <a:pPr indent="0" lvl="0" marL="0" marR="0" rtl="0" algn="ctr">
              <a:spcBef>
                <a:spcPts val="0"/>
              </a:spcBef>
              <a:spcAft>
                <a:spcPts val="0"/>
              </a:spcAft>
              <a:buNone/>
            </a:pPr>
            <a:r>
              <a:rPr b="1" lang="en-US" sz="2400">
                <a:solidFill>
                  <a:schemeClr val="lt1"/>
                </a:solidFill>
                <a:latin typeface="Arial"/>
                <a:ea typeface="Arial"/>
                <a:cs typeface="Arial"/>
                <a:sym typeface="Arial"/>
              </a:rPr>
              <a:t>Shin</a:t>
            </a:r>
            <a:endParaRPr b="1" sz="2400">
              <a:solidFill>
                <a:schemeClr val="lt1"/>
              </a:solidFill>
              <a:latin typeface="Arial"/>
              <a:ea typeface="Arial"/>
              <a:cs typeface="Arial"/>
              <a:sym typeface="Arial"/>
            </a:endParaRPr>
          </a:p>
        </p:txBody>
      </p:sp>
      <p:sp>
        <p:nvSpPr>
          <p:cNvPr id="140" name="Google Shape;140;p4"/>
          <p:cNvSpPr txBox="1"/>
          <p:nvPr/>
        </p:nvSpPr>
        <p:spPr>
          <a:xfrm>
            <a:off x="9769969" y="4744525"/>
            <a:ext cx="124906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Yeeun</a:t>
            </a:r>
            <a:endParaRPr b="1" sz="2400">
              <a:solidFill>
                <a:schemeClr val="lt1"/>
              </a:solidFill>
              <a:latin typeface="Arial"/>
              <a:ea typeface="Arial"/>
              <a:cs typeface="Arial"/>
              <a:sym typeface="Arial"/>
            </a:endParaRPr>
          </a:p>
          <a:p>
            <a:pPr indent="0" lvl="0" marL="0" marR="0" rtl="0" algn="ctr">
              <a:spcBef>
                <a:spcPts val="0"/>
              </a:spcBef>
              <a:spcAft>
                <a:spcPts val="0"/>
              </a:spcAft>
              <a:buNone/>
            </a:pPr>
            <a:r>
              <a:rPr b="1" lang="en-US" sz="2400">
                <a:solidFill>
                  <a:schemeClr val="lt1"/>
                </a:solidFill>
                <a:latin typeface="Arial"/>
                <a:ea typeface="Arial"/>
                <a:cs typeface="Arial"/>
                <a:sym typeface="Arial"/>
              </a:rPr>
              <a:t>Heo</a:t>
            </a:r>
            <a:endParaRPr b="1" sz="2400">
              <a:solidFill>
                <a:schemeClr val="lt1"/>
              </a:solidFill>
              <a:latin typeface="Arial"/>
              <a:ea typeface="Arial"/>
              <a:cs typeface="Arial"/>
              <a:sym typeface="Arial"/>
            </a:endParaRPr>
          </a:p>
        </p:txBody>
      </p:sp>
      <p:sp>
        <p:nvSpPr>
          <p:cNvPr id="141" name="Google Shape;141;p4"/>
          <p:cNvSpPr txBox="1"/>
          <p:nvPr/>
        </p:nvSpPr>
        <p:spPr>
          <a:xfrm>
            <a:off x="799880" y="5769800"/>
            <a:ext cx="177163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Kyunghee Univ.</a:t>
            </a:r>
            <a:endParaRPr sz="1600">
              <a:solidFill>
                <a:schemeClr val="lt1"/>
              </a:solidFill>
              <a:latin typeface="Arial"/>
              <a:ea typeface="Arial"/>
              <a:cs typeface="Arial"/>
              <a:sym typeface="Arial"/>
            </a:endParaRPr>
          </a:p>
        </p:txBody>
      </p:sp>
      <p:sp>
        <p:nvSpPr>
          <p:cNvPr id="142" name="Google Shape;142;p4"/>
          <p:cNvSpPr txBox="1"/>
          <p:nvPr/>
        </p:nvSpPr>
        <p:spPr>
          <a:xfrm>
            <a:off x="2861178" y="5769800"/>
            <a:ext cx="196079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Sangmyung Univ.</a:t>
            </a:r>
            <a:endParaRPr sz="1600">
              <a:solidFill>
                <a:schemeClr val="lt1"/>
              </a:solidFill>
              <a:latin typeface="Arial"/>
              <a:ea typeface="Arial"/>
              <a:cs typeface="Arial"/>
              <a:sym typeface="Arial"/>
            </a:endParaRPr>
          </a:p>
        </p:txBody>
      </p:sp>
      <p:sp>
        <p:nvSpPr>
          <p:cNvPr id="143" name="Google Shape;143;p4"/>
          <p:cNvSpPr txBox="1"/>
          <p:nvPr/>
        </p:nvSpPr>
        <p:spPr>
          <a:xfrm>
            <a:off x="5111630" y="5769800"/>
            <a:ext cx="196079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Sangmyung Univ.</a:t>
            </a:r>
            <a:endParaRPr sz="1600">
              <a:solidFill>
                <a:schemeClr val="lt1"/>
              </a:solidFill>
              <a:latin typeface="Arial"/>
              <a:ea typeface="Arial"/>
              <a:cs typeface="Arial"/>
              <a:sym typeface="Arial"/>
            </a:endParaRPr>
          </a:p>
        </p:txBody>
      </p:sp>
      <p:sp>
        <p:nvSpPr>
          <p:cNvPr id="144" name="Google Shape;144;p4"/>
          <p:cNvSpPr txBox="1"/>
          <p:nvPr/>
        </p:nvSpPr>
        <p:spPr>
          <a:xfrm>
            <a:off x="7300480" y="5769800"/>
            <a:ext cx="177163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Kyunghee Univ.</a:t>
            </a:r>
            <a:endParaRPr sz="1600">
              <a:solidFill>
                <a:schemeClr val="lt1"/>
              </a:solidFill>
              <a:latin typeface="Arial"/>
              <a:ea typeface="Arial"/>
              <a:cs typeface="Arial"/>
              <a:sym typeface="Arial"/>
            </a:endParaRPr>
          </a:p>
        </p:txBody>
      </p:sp>
      <p:sp>
        <p:nvSpPr>
          <p:cNvPr id="145" name="Google Shape;145;p4"/>
          <p:cNvSpPr txBox="1"/>
          <p:nvPr/>
        </p:nvSpPr>
        <p:spPr>
          <a:xfrm>
            <a:off x="9590432" y="5769800"/>
            <a:ext cx="160813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Soongsil Univ.</a:t>
            </a:r>
            <a:endParaRPr sz="160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grpSp>
        <p:nvGrpSpPr>
          <p:cNvPr id="690" name="Google Shape;690;p37"/>
          <p:cNvGrpSpPr/>
          <p:nvPr/>
        </p:nvGrpSpPr>
        <p:grpSpPr>
          <a:xfrm>
            <a:off x="0" y="0"/>
            <a:ext cx="12192000" cy="1099460"/>
            <a:chOff x="0" y="-3"/>
            <a:chExt cx="12192000" cy="1099460"/>
          </a:xfrm>
        </p:grpSpPr>
        <p:sp>
          <p:nvSpPr>
            <p:cNvPr id="691" name="Google Shape;691;p37"/>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92" name="Google Shape;692;p37"/>
            <p:cNvSpPr txBox="1"/>
            <p:nvPr/>
          </p:nvSpPr>
          <p:spPr>
            <a:xfrm>
              <a:off x="1004423" y="272728"/>
              <a:ext cx="4641014"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4.4.1. Decision Fusion</a:t>
              </a:r>
              <a:endParaRPr b="1" sz="3000">
                <a:solidFill>
                  <a:schemeClr val="lt1"/>
                </a:solidFill>
                <a:latin typeface="Arial"/>
                <a:ea typeface="Arial"/>
                <a:cs typeface="Arial"/>
                <a:sym typeface="Arial"/>
              </a:endParaRPr>
            </a:p>
          </p:txBody>
        </p:sp>
        <p:sp>
          <p:nvSpPr>
            <p:cNvPr id="693" name="Google Shape;693;p37"/>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694" name="Google Shape;694;p37"/>
          <p:cNvSpPr txBox="1"/>
          <p:nvPr/>
        </p:nvSpPr>
        <p:spPr>
          <a:xfrm>
            <a:off x="1055392" y="3446145"/>
            <a:ext cx="2325869" cy="4154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Arial"/>
                <a:ea typeface="Arial"/>
                <a:cs typeface="Arial"/>
                <a:sym typeface="Arial"/>
              </a:rPr>
              <a:t>Audio Data</a:t>
            </a:r>
            <a:endParaRPr b="1" sz="1500" u="none" cap="none" strike="noStrike">
              <a:solidFill>
                <a:srgbClr val="000000"/>
              </a:solidFill>
              <a:latin typeface="Arial"/>
              <a:ea typeface="Arial"/>
              <a:cs typeface="Arial"/>
              <a:sym typeface="Arial"/>
            </a:endParaRPr>
          </a:p>
        </p:txBody>
      </p:sp>
      <p:sp>
        <p:nvSpPr>
          <p:cNvPr id="695" name="Google Shape;695;p37"/>
          <p:cNvSpPr txBox="1"/>
          <p:nvPr/>
        </p:nvSpPr>
        <p:spPr>
          <a:xfrm>
            <a:off x="1114568" y="5932432"/>
            <a:ext cx="2325869" cy="4154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Arial"/>
                <a:ea typeface="Arial"/>
                <a:cs typeface="Arial"/>
                <a:sym typeface="Arial"/>
              </a:rPr>
              <a:t>Image Data</a:t>
            </a:r>
            <a:endParaRPr b="1" sz="1500" u="none" cap="none" strike="noStrike">
              <a:solidFill>
                <a:srgbClr val="000000"/>
              </a:solidFill>
              <a:latin typeface="Arial"/>
              <a:ea typeface="Arial"/>
              <a:cs typeface="Arial"/>
              <a:sym typeface="Arial"/>
            </a:endParaRPr>
          </a:p>
        </p:txBody>
      </p:sp>
      <p:pic>
        <p:nvPicPr>
          <p:cNvPr id="696" name="Google Shape;696;p37"/>
          <p:cNvPicPr preferRelativeResize="0"/>
          <p:nvPr/>
        </p:nvPicPr>
        <p:blipFill rotWithShape="1">
          <a:blip r:embed="rId3">
            <a:alphaModFix/>
          </a:blip>
          <a:srcRect b="0" l="0" r="0" t="0"/>
          <a:stretch/>
        </p:blipFill>
        <p:spPr>
          <a:xfrm>
            <a:off x="1055392" y="1570677"/>
            <a:ext cx="2103545" cy="1876190"/>
          </a:xfrm>
          <a:prstGeom prst="rect">
            <a:avLst/>
          </a:prstGeom>
          <a:noFill/>
          <a:ln>
            <a:noFill/>
          </a:ln>
        </p:spPr>
      </p:pic>
      <p:sp>
        <p:nvSpPr>
          <p:cNvPr id="697" name="Google Shape;697;p37"/>
          <p:cNvSpPr txBox="1"/>
          <p:nvPr/>
        </p:nvSpPr>
        <p:spPr>
          <a:xfrm>
            <a:off x="4319182" y="3037934"/>
            <a:ext cx="2325869" cy="4154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Arial"/>
                <a:ea typeface="Arial"/>
                <a:cs typeface="Arial"/>
                <a:sym typeface="Arial"/>
              </a:rPr>
              <a:t>Audio Feature Map</a:t>
            </a:r>
            <a:endParaRPr b="1" sz="1500" u="none" cap="none" strike="noStrike">
              <a:solidFill>
                <a:srgbClr val="000000"/>
              </a:solidFill>
              <a:latin typeface="Arial"/>
              <a:ea typeface="Arial"/>
              <a:cs typeface="Arial"/>
              <a:sym typeface="Arial"/>
            </a:endParaRPr>
          </a:p>
        </p:txBody>
      </p:sp>
      <p:cxnSp>
        <p:nvCxnSpPr>
          <p:cNvPr id="698" name="Google Shape;698;p37"/>
          <p:cNvCxnSpPr/>
          <p:nvPr/>
        </p:nvCxnSpPr>
        <p:spPr>
          <a:xfrm>
            <a:off x="3272706" y="2381658"/>
            <a:ext cx="597433" cy="181"/>
          </a:xfrm>
          <a:prstGeom prst="straightConnector1">
            <a:avLst/>
          </a:prstGeom>
          <a:noFill/>
          <a:ln cap="flat" cmpd="sng" w="9525">
            <a:solidFill>
              <a:schemeClr val="dk1"/>
            </a:solidFill>
            <a:prstDash val="solid"/>
            <a:round/>
            <a:headEnd len="sm" w="sm" type="none"/>
            <a:tailEnd len="med" w="med" type="triangle"/>
          </a:ln>
        </p:spPr>
      </p:cxnSp>
      <p:pic>
        <p:nvPicPr>
          <p:cNvPr id="699" name="Google Shape;699;p37"/>
          <p:cNvPicPr preferRelativeResize="0"/>
          <p:nvPr/>
        </p:nvPicPr>
        <p:blipFill rotWithShape="1">
          <a:blip r:embed="rId4">
            <a:alphaModFix/>
          </a:blip>
          <a:srcRect b="0" l="0" r="0" t="0"/>
          <a:stretch/>
        </p:blipFill>
        <p:spPr>
          <a:xfrm>
            <a:off x="4550505" y="4513718"/>
            <a:ext cx="2103555" cy="1238913"/>
          </a:xfrm>
          <a:prstGeom prst="rect">
            <a:avLst/>
          </a:prstGeom>
          <a:noFill/>
          <a:ln>
            <a:noFill/>
          </a:ln>
        </p:spPr>
      </p:pic>
      <p:sp>
        <p:nvSpPr>
          <p:cNvPr id="700" name="Google Shape;700;p37"/>
          <p:cNvSpPr txBox="1"/>
          <p:nvPr/>
        </p:nvSpPr>
        <p:spPr>
          <a:xfrm>
            <a:off x="3770097" y="5084668"/>
            <a:ext cx="2325869" cy="49927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p:txBody>
      </p:sp>
      <p:sp>
        <p:nvSpPr>
          <p:cNvPr id="701" name="Google Shape;701;p37"/>
          <p:cNvSpPr txBox="1"/>
          <p:nvPr/>
        </p:nvSpPr>
        <p:spPr>
          <a:xfrm>
            <a:off x="4528091" y="5947160"/>
            <a:ext cx="2325869" cy="4154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Arial"/>
                <a:ea typeface="Arial"/>
                <a:cs typeface="Arial"/>
                <a:sym typeface="Arial"/>
              </a:rPr>
              <a:t>Image Feature Map</a:t>
            </a:r>
            <a:endParaRPr b="1" sz="1500" u="none" cap="none" strike="noStrike">
              <a:solidFill>
                <a:srgbClr val="000000"/>
              </a:solidFill>
              <a:latin typeface="Arial"/>
              <a:ea typeface="Arial"/>
              <a:cs typeface="Arial"/>
              <a:sym typeface="Arial"/>
            </a:endParaRPr>
          </a:p>
        </p:txBody>
      </p:sp>
      <p:cxnSp>
        <p:nvCxnSpPr>
          <p:cNvPr id="702" name="Google Shape;702;p37"/>
          <p:cNvCxnSpPr/>
          <p:nvPr/>
        </p:nvCxnSpPr>
        <p:spPr>
          <a:xfrm>
            <a:off x="3854463" y="5056645"/>
            <a:ext cx="597433" cy="181"/>
          </a:xfrm>
          <a:prstGeom prst="straightConnector1">
            <a:avLst/>
          </a:prstGeom>
          <a:noFill/>
          <a:ln cap="flat" cmpd="sng" w="9525">
            <a:solidFill>
              <a:schemeClr val="dk1"/>
            </a:solidFill>
            <a:prstDash val="solid"/>
            <a:round/>
            <a:headEnd len="sm" w="sm" type="none"/>
            <a:tailEnd len="med" w="med" type="triangle"/>
          </a:ln>
        </p:spPr>
      </p:cxnSp>
      <p:pic>
        <p:nvPicPr>
          <p:cNvPr id="703" name="Google Shape;703;p37"/>
          <p:cNvPicPr preferRelativeResize="0"/>
          <p:nvPr/>
        </p:nvPicPr>
        <p:blipFill rotWithShape="1">
          <a:blip r:embed="rId5">
            <a:alphaModFix/>
          </a:blip>
          <a:srcRect b="0" l="0" r="0" t="0"/>
          <a:stretch/>
        </p:blipFill>
        <p:spPr>
          <a:xfrm>
            <a:off x="4097677" y="1857175"/>
            <a:ext cx="2768881" cy="1152917"/>
          </a:xfrm>
          <a:prstGeom prst="rect">
            <a:avLst/>
          </a:prstGeom>
          <a:noFill/>
          <a:ln>
            <a:noFill/>
          </a:ln>
        </p:spPr>
      </p:pic>
      <p:sp>
        <p:nvSpPr>
          <p:cNvPr id="704" name="Google Shape;704;p37"/>
          <p:cNvSpPr txBox="1"/>
          <p:nvPr/>
        </p:nvSpPr>
        <p:spPr>
          <a:xfrm>
            <a:off x="7349045" y="3020052"/>
            <a:ext cx="2414549" cy="4154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chemeClr val="dk1"/>
                </a:solidFill>
                <a:latin typeface="Arial"/>
                <a:ea typeface="Arial"/>
                <a:cs typeface="Arial"/>
                <a:sym typeface="Arial"/>
              </a:rPr>
              <a:t>Classification(CNN)</a:t>
            </a:r>
            <a:endParaRPr b="1" sz="1500" u="none" cap="none" strike="noStrike">
              <a:solidFill>
                <a:srgbClr val="000000"/>
              </a:solidFill>
              <a:latin typeface="Arial"/>
              <a:ea typeface="Arial"/>
              <a:cs typeface="Arial"/>
              <a:sym typeface="Arial"/>
            </a:endParaRPr>
          </a:p>
        </p:txBody>
      </p:sp>
      <p:sp>
        <p:nvSpPr>
          <p:cNvPr id="705" name="Google Shape;705;p37"/>
          <p:cNvSpPr txBox="1"/>
          <p:nvPr/>
        </p:nvSpPr>
        <p:spPr>
          <a:xfrm>
            <a:off x="7295914" y="5936834"/>
            <a:ext cx="2927884" cy="415468"/>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chemeClr val="dk1"/>
                </a:solidFill>
                <a:latin typeface="Arial"/>
                <a:ea typeface="Arial"/>
                <a:cs typeface="Arial"/>
                <a:sym typeface="Arial"/>
              </a:rPr>
              <a:t>YOLOv5 (Classifier)</a:t>
            </a:r>
            <a:endParaRPr b="1" sz="1500" u="none" cap="none" strike="noStrike">
              <a:solidFill>
                <a:srgbClr val="000000"/>
              </a:solidFill>
              <a:latin typeface="Arial"/>
              <a:ea typeface="Arial"/>
              <a:cs typeface="Arial"/>
              <a:sym typeface="Arial"/>
            </a:endParaRPr>
          </a:p>
        </p:txBody>
      </p:sp>
      <p:cxnSp>
        <p:nvCxnSpPr>
          <p:cNvPr id="706" name="Google Shape;706;p37"/>
          <p:cNvCxnSpPr/>
          <p:nvPr/>
        </p:nvCxnSpPr>
        <p:spPr>
          <a:xfrm>
            <a:off x="6853960" y="2439486"/>
            <a:ext cx="597433" cy="181"/>
          </a:xfrm>
          <a:prstGeom prst="straightConnector1">
            <a:avLst/>
          </a:prstGeom>
          <a:noFill/>
          <a:ln cap="flat" cmpd="sng" w="9525">
            <a:solidFill>
              <a:schemeClr val="dk1"/>
            </a:solidFill>
            <a:prstDash val="solid"/>
            <a:round/>
            <a:headEnd len="sm" w="sm" type="none"/>
            <a:tailEnd len="med" w="med" type="triangle"/>
          </a:ln>
        </p:spPr>
      </p:cxnSp>
      <p:cxnSp>
        <p:nvCxnSpPr>
          <p:cNvPr id="707" name="Google Shape;707;p37"/>
          <p:cNvCxnSpPr/>
          <p:nvPr/>
        </p:nvCxnSpPr>
        <p:spPr>
          <a:xfrm>
            <a:off x="6698481" y="5194530"/>
            <a:ext cx="597433" cy="181"/>
          </a:xfrm>
          <a:prstGeom prst="straightConnector1">
            <a:avLst/>
          </a:prstGeom>
          <a:noFill/>
          <a:ln cap="flat" cmpd="sng" w="9525">
            <a:solidFill>
              <a:schemeClr val="dk1"/>
            </a:solidFill>
            <a:prstDash val="solid"/>
            <a:round/>
            <a:headEnd len="sm" w="sm" type="none"/>
            <a:tailEnd len="med" w="med" type="triangle"/>
          </a:ln>
        </p:spPr>
      </p:cxnSp>
      <p:cxnSp>
        <p:nvCxnSpPr>
          <p:cNvPr id="708" name="Google Shape;708;p37"/>
          <p:cNvCxnSpPr/>
          <p:nvPr/>
        </p:nvCxnSpPr>
        <p:spPr>
          <a:xfrm>
            <a:off x="10020262" y="2876961"/>
            <a:ext cx="514056" cy="460343"/>
          </a:xfrm>
          <a:prstGeom prst="straightConnector1">
            <a:avLst/>
          </a:prstGeom>
          <a:noFill/>
          <a:ln cap="flat" cmpd="sng" w="9525">
            <a:solidFill>
              <a:schemeClr val="dk1"/>
            </a:solidFill>
            <a:prstDash val="solid"/>
            <a:round/>
            <a:headEnd len="sm" w="sm" type="none"/>
            <a:tailEnd len="med" w="med" type="triangle"/>
          </a:ln>
        </p:spPr>
      </p:cxnSp>
      <p:sp>
        <p:nvSpPr>
          <p:cNvPr id="709" name="Google Shape;709;p37"/>
          <p:cNvSpPr txBox="1"/>
          <p:nvPr/>
        </p:nvSpPr>
        <p:spPr>
          <a:xfrm>
            <a:off x="10140392" y="3454409"/>
            <a:ext cx="23259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n-US" sz="2400">
                <a:solidFill>
                  <a:schemeClr val="dk1"/>
                </a:solidFill>
                <a:latin typeface="Arial"/>
                <a:ea typeface="Arial"/>
                <a:cs typeface="Arial"/>
                <a:sym typeface="Arial"/>
              </a:rPr>
              <a:t>Decision</a:t>
            </a:r>
            <a:endParaRPr b="1" sz="2200"/>
          </a:p>
          <a:p>
            <a:pPr indent="0" lvl="0" marL="0" marR="0" rtl="0" algn="ctr">
              <a:lnSpc>
                <a:spcPct val="100000"/>
              </a:lnSpc>
              <a:spcBef>
                <a:spcPts val="0"/>
              </a:spcBef>
              <a:spcAft>
                <a:spcPts val="0"/>
              </a:spcAft>
              <a:buClr>
                <a:srgbClr val="000000"/>
              </a:buClr>
              <a:buSzPts val="1500"/>
              <a:buFont typeface="Arial"/>
              <a:buNone/>
            </a:pPr>
            <a:r>
              <a:rPr b="1" lang="en-US" sz="2400" u="none" cap="none" strike="noStrike">
                <a:solidFill>
                  <a:srgbClr val="000000"/>
                </a:solidFill>
                <a:latin typeface="Arial"/>
                <a:ea typeface="Arial"/>
                <a:cs typeface="Arial"/>
                <a:sym typeface="Arial"/>
              </a:rPr>
              <a:t>Fusion</a:t>
            </a:r>
            <a:endParaRPr b="1" sz="2400" u="none" cap="none" strike="noStrike">
              <a:solidFill>
                <a:srgbClr val="000000"/>
              </a:solidFill>
              <a:latin typeface="Arial"/>
              <a:ea typeface="Arial"/>
              <a:cs typeface="Arial"/>
              <a:sym typeface="Arial"/>
            </a:endParaRPr>
          </a:p>
        </p:txBody>
      </p:sp>
      <p:cxnSp>
        <p:nvCxnSpPr>
          <p:cNvPr id="710" name="Google Shape;710;p37"/>
          <p:cNvCxnSpPr/>
          <p:nvPr/>
        </p:nvCxnSpPr>
        <p:spPr>
          <a:xfrm flipH="1" rot="10800000">
            <a:off x="10020262" y="4494895"/>
            <a:ext cx="525792" cy="376175"/>
          </a:xfrm>
          <a:prstGeom prst="straightConnector1">
            <a:avLst/>
          </a:prstGeom>
          <a:noFill/>
          <a:ln cap="flat" cmpd="sng" w="9525">
            <a:solidFill>
              <a:schemeClr val="dk1"/>
            </a:solidFill>
            <a:prstDash val="solid"/>
            <a:round/>
            <a:headEnd len="sm" w="sm" type="none"/>
            <a:tailEnd len="med" w="med" type="triangle"/>
          </a:ln>
        </p:spPr>
      </p:cxnSp>
      <p:pic>
        <p:nvPicPr>
          <p:cNvPr id="711" name="Google Shape;711;p37"/>
          <p:cNvPicPr preferRelativeResize="0"/>
          <p:nvPr/>
        </p:nvPicPr>
        <p:blipFill rotWithShape="1">
          <a:blip r:embed="rId6">
            <a:alphaModFix/>
          </a:blip>
          <a:srcRect b="0" l="0" r="0" t="0"/>
          <a:stretch/>
        </p:blipFill>
        <p:spPr>
          <a:xfrm>
            <a:off x="7451393" y="1755755"/>
            <a:ext cx="2103545" cy="1209325"/>
          </a:xfrm>
          <a:prstGeom prst="rect">
            <a:avLst/>
          </a:prstGeom>
          <a:noFill/>
          <a:ln>
            <a:noFill/>
          </a:ln>
        </p:spPr>
      </p:pic>
      <p:pic>
        <p:nvPicPr>
          <p:cNvPr id="712" name="Google Shape;712;p37"/>
          <p:cNvPicPr preferRelativeResize="0"/>
          <p:nvPr/>
        </p:nvPicPr>
        <p:blipFill rotWithShape="1">
          <a:blip r:embed="rId7">
            <a:alphaModFix/>
          </a:blip>
          <a:srcRect b="0" l="0" r="0" t="0"/>
          <a:stretch/>
        </p:blipFill>
        <p:spPr>
          <a:xfrm>
            <a:off x="7501273" y="4710238"/>
            <a:ext cx="2245130" cy="872911"/>
          </a:xfrm>
          <a:prstGeom prst="rect">
            <a:avLst/>
          </a:prstGeom>
          <a:noFill/>
          <a:ln>
            <a:noFill/>
          </a:ln>
        </p:spPr>
      </p:pic>
      <p:pic>
        <p:nvPicPr>
          <p:cNvPr descr="하늘, 잔디, 실외, 운동경기이(가) 표시된 사진&#10;&#10;자동 생성된 설명" id="713" name="Google Shape;713;p37"/>
          <p:cNvPicPr preferRelativeResize="0"/>
          <p:nvPr/>
        </p:nvPicPr>
        <p:blipFill rotWithShape="1">
          <a:blip r:embed="rId8">
            <a:alphaModFix/>
          </a:blip>
          <a:srcRect b="0" l="0" r="0" t="0"/>
          <a:stretch/>
        </p:blipFill>
        <p:spPr>
          <a:xfrm>
            <a:off x="1016660" y="4192853"/>
            <a:ext cx="1964957" cy="1089658"/>
          </a:xfrm>
          <a:prstGeom prst="rect">
            <a:avLst/>
          </a:prstGeom>
          <a:noFill/>
          <a:ln cap="flat" cmpd="sng" w="9525">
            <a:solidFill>
              <a:schemeClr val="dk1"/>
            </a:solidFill>
            <a:prstDash val="solid"/>
            <a:round/>
            <a:headEnd len="sm" w="sm" type="none"/>
            <a:tailEnd len="sm" w="sm" type="none"/>
          </a:ln>
        </p:spPr>
      </p:pic>
      <p:pic>
        <p:nvPicPr>
          <p:cNvPr descr="하늘, 잔디, 실외, 운동경기이(가) 표시된 사진&#10;&#10;자동 생성된 설명" id="714" name="Google Shape;714;p37"/>
          <p:cNvPicPr preferRelativeResize="0"/>
          <p:nvPr/>
        </p:nvPicPr>
        <p:blipFill rotWithShape="1">
          <a:blip r:embed="rId8">
            <a:alphaModFix/>
          </a:blip>
          <a:srcRect b="0" l="0" r="0" t="0"/>
          <a:stretch/>
        </p:blipFill>
        <p:spPr>
          <a:xfrm>
            <a:off x="1169060" y="4345253"/>
            <a:ext cx="1964957" cy="1089658"/>
          </a:xfrm>
          <a:prstGeom prst="rect">
            <a:avLst/>
          </a:prstGeom>
          <a:noFill/>
          <a:ln cap="flat" cmpd="sng" w="9525">
            <a:solidFill>
              <a:schemeClr val="dk1"/>
            </a:solidFill>
            <a:prstDash val="solid"/>
            <a:round/>
            <a:headEnd len="sm" w="sm" type="none"/>
            <a:tailEnd len="sm" w="sm" type="none"/>
          </a:ln>
        </p:spPr>
      </p:pic>
      <p:pic>
        <p:nvPicPr>
          <p:cNvPr descr="하늘, 잔디, 실외, 운동경기이(가) 표시된 사진&#10;&#10;자동 생성된 설명" id="715" name="Google Shape;715;p37"/>
          <p:cNvPicPr preferRelativeResize="0"/>
          <p:nvPr/>
        </p:nvPicPr>
        <p:blipFill rotWithShape="1">
          <a:blip r:embed="rId8">
            <a:alphaModFix/>
          </a:blip>
          <a:srcRect b="0" l="0" r="0" t="0"/>
          <a:stretch/>
        </p:blipFill>
        <p:spPr>
          <a:xfrm>
            <a:off x="1321460" y="4497653"/>
            <a:ext cx="1964957" cy="1089658"/>
          </a:xfrm>
          <a:prstGeom prst="rect">
            <a:avLst/>
          </a:prstGeom>
          <a:noFill/>
          <a:ln cap="flat" cmpd="sng" w="9525">
            <a:solidFill>
              <a:schemeClr val="dk1"/>
            </a:solidFill>
            <a:prstDash val="solid"/>
            <a:round/>
            <a:headEnd len="sm" w="sm" type="none"/>
            <a:tailEnd len="sm" w="sm" type="none"/>
          </a:ln>
        </p:spPr>
      </p:pic>
      <p:pic>
        <p:nvPicPr>
          <p:cNvPr descr="하늘, 잔디, 실외, 운동경기이(가) 표시된 사진&#10;&#10;자동 생성된 설명" id="716" name="Google Shape;716;p37"/>
          <p:cNvPicPr preferRelativeResize="0"/>
          <p:nvPr/>
        </p:nvPicPr>
        <p:blipFill rotWithShape="1">
          <a:blip r:embed="rId8">
            <a:alphaModFix/>
          </a:blip>
          <a:srcRect b="0" l="0" r="0" t="0"/>
          <a:stretch/>
        </p:blipFill>
        <p:spPr>
          <a:xfrm>
            <a:off x="1473860" y="4650053"/>
            <a:ext cx="1964957" cy="108965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grpSp>
        <p:nvGrpSpPr>
          <p:cNvPr id="721" name="Google Shape;721;p38"/>
          <p:cNvGrpSpPr/>
          <p:nvPr/>
        </p:nvGrpSpPr>
        <p:grpSpPr>
          <a:xfrm>
            <a:off x="0" y="0"/>
            <a:ext cx="12192000" cy="1099460"/>
            <a:chOff x="0" y="-3"/>
            <a:chExt cx="12192000" cy="1099460"/>
          </a:xfrm>
        </p:grpSpPr>
        <p:sp>
          <p:nvSpPr>
            <p:cNvPr id="722" name="Google Shape;722;p38"/>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23" name="Google Shape;723;p38"/>
            <p:cNvSpPr txBox="1"/>
            <p:nvPr/>
          </p:nvSpPr>
          <p:spPr>
            <a:xfrm>
              <a:off x="1004423" y="272728"/>
              <a:ext cx="659507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4.4.2. Result of Decision Fusion</a:t>
              </a:r>
              <a:endParaRPr b="1" sz="3000">
                <a:solidFill>
                  <a:schemeClr val="lt1"/>
                </a:solidFill>
                <a:latin typeface="Arial"/>
                <a:ea typeface="Arial"/>
                <a:cs typeface="Arial"/>
                <a:sym typeface="Arial"/>
              </a:endParaRPr>
            </a:p>
          </p:txBody>
        </p:sp>
        <p:sp>
          <p:nvSpPr>
            <p:cNvPr id="724" name="Google Shape;724;p38"/>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aphicFrame>
        <p:nvGraphicFramePr>
          <p:cNvPr id="725" name="Google Shape;725;p38"/>
          <p:cNvGraphicFramePr/>
          <p:nvPr/>
        </p:nvGraphicFramePr>
        <p:xfrm>
          <a:off x="2116638" y="1991950"/>
          <a:ext cx="3000000" cy="3000000"/>
        </p:xfrm>
        <a:graphic>
          <a:graphicData uri="http://schemas.openxmlformats.org/drawingml/2006/table">
            <a:tbl>
              <a:tblPr>
                <a:noFill/>
                <a:tableStyleId>{358FBE7B-9ACF-44F5-BF83-0039E02C7CB7}</a:tableStyleId>
              </a:tblPr>
              <a:tblGrid>
                <a:gridCol w="1989675"/>
                <a:gridCol w="1989675"/>
                <a:gridCol w="1989675"/>
                <a:gridCol w="1989675"/>
              </a:tblGrid>
              <a:tr h="818600">
                <a:tc>
                  <a:txBody>
                    <a:bodyPr/>
                    <a:lstStyle/>
                    <a:p>
                      <a:pPr indent="0" lvl="0" marL="0" rtl="0" algn="ctr">
                        <a:lnSpc>
                          <a:spcPct val="115000"/>
                        </a:lnSpc>
                        <a:spcBef>
                          <a:spcPts val="0"/>
                        </a:spcBef>
                        <a:spcAft>
                          <a:spcPts val="0"/>
                        </a:spcAft>
                        <a:buNone/>
                      </a:pPr>
                      <a:r>
                        <a:rPr lang="en-US" sz="2000"/>
                        <a:t>Classes</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000"/>
                        <a:t>Vision based</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000"/>
                        <a:t>Acoustic based</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2000"/>
                        <a:t>Vision + Audio</a:t>
                      </a:r>
                      <a:endParaRPr sz="2000"/>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EFEFEF"/>
                    </a:solidFill>
                  </a:tcPr>
                </a:tc>
              </a:tr>
              <a:tr h="2055475">
                <a:tc>
                  <a:txBody>
                    <a:bodyPr/>
                    <a:lstStyle/>
                    <a:p>
                      <a:pPr indent="0" lvl="0" marL="0" rtl="0" algn="ctr">
                        <a:lnSpc>
                          <a:spcPct val="100000"/>
                        </a:lnSpc>
                        <a:spcBef>
                          <a:spcPts val="0"/>
                        </a:spcBef>
                        <a:spcAft>
                          <a:spcPts val="0"/>
                        </a:spcAft>
                        <a:buNone/>
                      </a:pPr>
                      <a:r>
                        <a:rPr lang="en-US" sz="1700"/>
                        <a:t>Drone Detection Accuracy</a:t>
                      </a:r>
                      <a:endParaRPr sz="1700"/>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700"/>
                        <a:t>86.7</a:t>
                      </a:r>
                      <a:r>
                        <a:rPr lang="en-US" sz="1700"/>
                        <a:t>%</a:t>
                      </a:r>
                      <a:endParaRPr sz="1700"/>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700"/>
                        <a:t>81</a:t>
                      </a:r>
                      <a:r>
                        <a:rPr lang="en-US" sz="1700"/>
                        <a:t>.81%</a:t>
                      </a:r>
                      <a:endParaRPr sz="1700"/>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rgbClr val="000000"/>
                        </a:buClr>
                        <a:buSzPts val="1100"/>
                        <a:buFont typeface="Arial"/>
                        <a:buNone/>
                      </a:pPr>
                      <a:r>
                        <a:rPr lang="en-US" sz="1700">
                          <a:highlight>
                            <a:srgbClr val="FFFF00"/>
                          </a:highlight>
                        </a:rPr>
                        <a:t>87.013</a:t>
                      </a:r>
                      <a:r>
                        <a:rPr lang="en-US" sz="1700">
                          <a:solidFill>
                            <a:srgbClr val="000000"/>
                          </a:solidFill>
                          <a:highlight>
                            <a:srgbClr val="FFFF00"/>
                          </a:highlight>
                        </a:rPr>
                        <a:t>%</a:t>
                      </a:r>
                      <a:endParaRPr sz="1700">
                        <a:highlight>
                          <a:srgbClr val="FFFF00"/>
                        </a:highlight>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r>
            </a:tbl>
          </a:graphicData>
        </a:graphic>
      </p:graphicFrame>
      <p:sp>
        <p:nvSpPr>
          <p:cNvPr id="726" name="Google Shape;726;p38"/>
          <p:cNvSpPr txBox="1"/>
          <p:nvPr/>
        </p:nvSpPr>
        <p:spPr>
          <a:xfrm>
            <a:off x="1943025" y="5401975"/>
            <a:ext cx="8469300" cy="44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chemeClr val="dk1"/>
                </a:solidFill>
                <a:latin typeface="Arial"/>
                <a:ea typeface="Arial"/>
                <a:cs typeface="Arial"/>
                <a:sym typeface="Arial"/>
              </a:rPr>
              <a:t>→ </a:t>
            </a:r>
            <a:r>
              <a:rPr b="1" lang="en-US" sz="2300">
                <a:solidFill>
                  <a:schemeClr val="dk1"/>
                </a:solidFill>
              </a:rPr>
              <a:t>YOLOv5n model with Audio processed with n_mfcc =40</a:t>
            </a:r>
            <a:endParaRPr b="1" sz="23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0" name="Shape 730"/>
        <p:cNvGrpSpPr/>
        <p:nvPr/>
      </p:nvGrpSpPr>
      <p:grpSpPr>
        <a:xfrm>
          <a:off x="0" y="0"/>
          <a:ext cx="0" cy="0"/>
          <a:chOff x="0" y="0"/>
          <a:chExt cx="0" cy="0"/>
        </a:xfrm>
      </p:grpSpPr>
      <p:pic>
        <p:nvPicPr>
          <p:cNvPr descr="사람, 쥐고있는, 실내, 손이(가) 표시된 사진&#10;&#10;자동 생성된 설명" id="731" name="Google Shape;731;p42"/>
          <p:cNvPicPr preferRelativeResize="0"/>
          <p:nvPr/>
        </p:nvPicPr>
        <p:blipFill rotWithShape="1">
          <a:blip r:embed="rId3">
            <a:alphaModFix/>
          </a:blip>
          <a:srcRect b="20356" l="0" r="0" t="11378"/>
          <a:stretch/>
        </p:blipFill>
        <p:spPr>
          <a:xfrm>
            <a:off x="0" y="0"/>
            <a:ext cx="12192000" cy="3429000"/>
          </a:xfrm>
          <a:prstGeom prst="rect">
            <a:avLst/>
          </a:prstGeom>
          <a:noFill/>
          <a:ln>
            <a:noFill/>
          </a:ln>
        </p:spPr>
      </p:pic>
      <p:sp>
        <p:nvSpPr>
          <p:cNvPr id="732" name="Google Shape;732;p42"/>
          <p:cNvSpPr/>
          <p:nvPr/>
        </p:nvSpPr>
        <p:spPr>
          <a:xfrm>
            <a:off x="0" y="0"/>
            <a:ext cx="12192000" cy="3429000"/>
          </a:xfrm>
          <a:prstGeom prst="rect">
            <a:avLst/>
          </a:prstGeom>
          <a:solidFill>
            <a:srgbClr val="042940">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33" name="Google Shape;733;p42"/>
          <p:cNvSpPr txBox="1"/>
          <p:nvPr/>
        </p:nvSpPr>
        <p:spPr>
          <a:xfrm>
            <a:off x="4788591" y="3526305"/>
            <a:ext cx="26148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006EB2"/>
                </a:solidFill>
                <a:latin typeface="Arial"/>
                <a:ea typeface="Arial"/>
                <a:cs typeface="Arial"/>
                <a:sym typeface="Arial"/>
              </a:rPr>
              <a:t>5.</a:t>
            </a:r>
            <a:endParaRPr b="1" sz="3200">
              <a:solidFill>
                <a:srgbClr val="006EB2"/>
              </a:solidFill>
              <a:latin typeface="Arial"/>
              <a:ea typeface="Arial"/>
              <a:cs typeface="Arial"/>
              <a:sym typeface="Arial"/>
            </a:endParaRPr>
          </a:p>
          <a:p>
            <a:pPr indent="0" lvl="0" marL="0" marR="0" rtl="0" algn="ctr">
              <a:spcBef>
                <a:spcPts val="0"/>
              </a:spcBef>
              <a:spcAft>
                <a:spcPts val="0"/>
              </a:spcAft>
              <a:buNone/>
            </a:pPr>
            <a:r>
              <a:t/>
            </a:r>
            <a:endParaRPr b="1" sz="3200">
              <a:solidFill>
                <a:srgbClr val="006EB2"/>
              </a:solidFill>
            </a:endParaRPr>
          </a:p>
          <a:p>
            <a:pPr indent="0" lvl="0" marL="0" marR="0" rtl="0" algn="ctr">
              <a:spcBef>
                <a:spcPts val="0"/>
              </a:spcBef>
              <a:spcAft>
                <a:spcPts val="0"/>
              </a:spcAft>
              <a:buNone/>
            </a:pPr>
            <a:r>
              <a:rPr b="1" lang="en-US" sz="3200">
                <a:solidFill>
                  <a:schemeClr val="dk1"/>
                </a:solidFill>
                <a:latin typeface="Arial"/>
                <a:ea typeface="Arial"/>
                <a:cs typeface="Arial"/>
                <a:sym typeface="Arial"/>
              </a:rPr>
              <a:t>Conclusion</a:t>
            </a:r>
            <a:endParaRPr b="1" sz="3200">
              <a:solidFill>
                <a:schemeClr val="dk1"/>
              </a:solidFill>
              <a:latin typeface="Arial"/>
              <a:ea typeface="Arial"/>
              <a:cs typeface="Arial"/>
              <a:sym typeface="Arial"/>
            </a:endParaRPr>
          </a:p>
        </p:txBody>
      </p:sp>
      <p:sp>
        <p:nvSpPr>
          <p:cNvPr id="734" name="Google Shape;734;p42"/>
          <p:cNvSpPr txBox="1"/>
          <p:nvPr/>
        </p:nvSpPr>
        <p:spPr>
          <a:xfrm>
            <a:off x="5060272" y="5193500"/>
            <a:ext cx="22263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2000">
                <a:solidFill>
                  <a:schemeClr val="dk1"/>
                </a:solidFill>
                <a:latin typeface="Arial"/>
                <a:ea typeface="Arial"/>
                <a:cs typeface="Arial"/>
                <a:sym typeface="Arial"/>
              </a:rPr>
              <a:t>5.1.Limitation</a:t>
            </a:r>
            <a:endParaRPr/>
          </a:p>
          <a:p>
            <a:pPr indent="0" lvl="0" marL="0" marR="0" rtl="0" algn="l">
              <a:lnSpc>
                <a:spcPct val="115000"/>
              </a:lnSpc>
              <a:spcBef>
                <a:spcPts val="0"/>
              </a:spcBef>
              <a:spcAft>
                <a:spcPts val="0"/>
              </a:spcAft>
              <a:buNone/>
            </a:pPr>
            <a:r>
              <a:rPr lang="en-US" sz="2000">
                <a:solidFill>
                  <a:schemeClr val="dk1"/>
                </a:solidFill>
                <a:latin typeface="Arial"/>
                <a:ea typeface="Arial"/>
                <a:cs typeface="Arial"/>
                <a:sym typeface="Arial"/>
              </a:rPr>
              <a:t>5.2.Future work</a:t>
            </a:r>
            <a:endParaRPr/>
          </a:p>
          <a:p>
            <a:pPr indent="0" lvl="0" marL="0" marR="0" rtl="0" algn="l">
              <a:lnSpc>
                <a:spcPct val="115000"/>
              </a:lnSpc>
              <a:spcBef>
                <a:spcPts val="0"/>
              </a:spcBef>
              <a:spcAft>
                <a:spcPts val="0"/>
              </a:spcAft>
              <a:buNone/>
            </a:pPr>
            <a:r>
              <a:rPr lang="en-US" sz="2000">
                <a:solidFill>
                  <a:schemeClr val="dk1"/>
                </a:solidFill>
              </a:rPr>
              <a:t>5.3.Reference</a:t>
            </a:r>
            <a:endParaRPr/>
          </a:p>
        </p:txBody>
      </p:sp>
      <p:sp>
        <p:nvSpPr>
          <p:cNvPr id="735" name="Google Shape;735;p42"/>
          <p:cNvSpPr/>
          <p:nvPr/>
        </p:nvSpPr>
        <p:spPr>
          <a:xfrm rot="5400000">
            <a:off x="6104275" y="94800"/>
            <a:ext cx="138300" cy="8273100"/>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grpSp>
        <p:nvGrpSpPr>
          <p:cNvPr id="740" name="Google Shape;740;p43"/>
          <p:cNvGrpSpPr/>
          <p:nvPr/>
        </p:nvGrpSpPr>
        <p:grpSpPr>
          <a:xfrm>
            <a:off x="0" y="0"/>
            <a:ext cx="12192000" cy="1099460"/>
            <a:chOff x="0" y="-3"/>
            <a:chExt cx="12192000" cy="1099460"/>
          </a:xfrm>
        </p:grpSpPr>
        <p:sp>
          <p:nvSpPr>
            <p:cNvPr id="741" name="Google Shape;741;p43"/>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42" name="Google Shape;742;p43"/>
            <p:cNvSpPr txBox="1"/>
            <p:nvPr/>
          </p:nvSpPr>
          <p:spPr>
            <a:xfrm>
              <a:off x="1004423" y="272728"/>
              <a:ext cx="3005951"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5.1. Limitation</a:t>
              </a:r>
              <a:endParaRPr b="1" sz="3000">
                <a:solidFill>
                  <a:schemeClr val="lt1"/>
                </a:solidFill>
                <a:latin typeface="Arial"/>
                <a:ea typeface="Arial"/>
                <a:cs typeface="Arial"/>
                <a:sym typeface="Arial"/>
              </a:endParaRPr>
            </a:p>
          </p:txBody>
        </p:sp>
        <p:sp>
          <p:nvSpPr>
            <p:cNvPr id="743" name="Google Shape;743;p43"/>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744" name="Google Shape;744;p43"/>
          <p:cNvSpPr txBox="1"/>
          <p:nvPr/>
        </p:nvSpPr>
        <p:spPr>
          <a:xfrm>
            <a:off x="433000" y="1921700"/>
            <a:ext cx="11132400" cy="4936200"/>
          </a:xfrm>
          <a:prstGeom prst="rect">
            <a:avLst/>
          </a:prstGeom>
          <a:noFill/>
          <a:ln>
            <a:noFill/>
          </a:ln>
        </p:spPr>
        <p:txBody>
          <a:bodyPr anchorCtr="0" anchor="t" bIns="91425" lIns="91425" spcFirstLastPara="1" rIns="91425" wrap="square" tIns="91425">
            <a:normAutofit/>
          </a:bodyPr>
          <a:lstStyle/>
          <a:p>
            <a:pPr indent="-387350" lvl="0" marL="457200" rtl="0" algn="l">
              <a:lnSpc>
                <a:spcPct val="150000"/>
              </a:lnSpc>
              <a:spcBef>
                <a:spcPts val="0"/>
              </a:spcBef>
              <a:spcAft>
                <a:spcPts val="0"/>
              </a:spcAft>
              <a:buClr>
                <a:srgbClr val="004974"/>
              </a:buClr>
              <a:buSzPts val="2500"/>
              <a:buChar char="●"/>
            </a:pPr>
            <a:r>
              <a:rPr b="1" lang="en-US" sz="2500">
                <a:solidFill>
                  <a:srgbClr val="004974"/>
                </a:solidFill>
              </a:rPr>
              <a:t>Detecting Drone is just hovering in air space not moving</a:t>
            </a:r>
            <a:endParaRPr b="1" sz="2500">
              <a:solidFill>
                <a:srgbClr val="004974"/>
              </a:solidFill>
            </a:endParaRPr>
          </a:p>
          <a:p>
            <a:pPr indent="-387350" lvl="0" marL="457200" rtl="0" algn="l">
              <a:lnSpc>
                <a:spcPct val="150000"/>
              </a:lnSpc>
              <a:spcBef>
                <a:spcPts val="0"/>
              </a:spcBef>
              <a:spcAft>
                <a:spcPts val="0"/>
              </a:spcAft>
              <a:buClr>
                <a:srgbClr val="004974"/>
              </a:buClr>
              <a:buSzPts val="2500"/>
              <a:buChar char="●"/>
            </a:pPr>
            <a:r>
              <a:rPr b="1" lang="en-US" sz="2500">
                <a:solidFill>
                  <a:srgbClr val="004974"/>
                </a:solidFill>
              </a:rPr>
              <a:t>The distance between detecting drone and target drone is only 20m.</a:t>
            </a:r>
            <a:endParaRPr b="1" sz="2500">
              <a:solidFill>
                <a:srgbClr val="004974"/>
              </a:solidFill>
            </a:endParaRPr>
          </a:p>
          <a:p>
            <a:pPr indent="-387350" lvl="0" marL="457200" rtl="0" algn="l">
              <a:lnSpc>
                <a:spcPct val="150000"/>
              </a:lnSpc>
              <a:spcBef>
                <a:spcPts val="0"/>
              </a:spcBef>
              <a:spcAft>
                <a:spcPts val="0"/>
              </a:spcAft>
              <a:buClr>
                <a:srgbClr val="004974"/>
              </a:buClr>
              <a:buSzPts val="2500"/>
              <a:buChar char="●"/>
            </a:pPr>
            <a:r>
              <a:rPr b="1" lang="en-US" sz="2500">
                <a:solidFill>
                  <a:srgbClr val="004974"/>
                </a:solidFill>
              </a:rPr>
              <a:t>Only one target drone(DJI Matrice 200 V2) is used for experiments.</a:t>
            </a:r>
            <a:endParaRPr b="1" sz="2500">
              <a:solidFill>
                <a:srgbClr val="004974"/>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grpSp>
        <p:nvGrpSpPr>
          <p:cNvPr id="749" name="Google Shape;749;p44"/>
          <p:cNvGrpSpPr/>
          <p:nvPr/>
        </p:nvGrpSpPr>
        <p:grpSpPr>
          <a:xfrm>
            <a:off x="0" y="0"/>
            <a:ext cx="12192000" cy="1099460"/>
            <a:chOff x="0" y="-3"/>
            <a:chExt cx="12192000" cy="1099460"/>
          </a:xfrm>
        </p:grpSpPr>
        <p:sp>
          <p:nvSpPr>
            <p:cNvPr id="750" name="Google Shape;750;p44"/>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51" name="Google Shape;751;p44"/>
            <p:cNvSpPr txBox="1"/>
            <p:nvPr/>
          </p:nvSpPr>
          <p:spPr>
            <a:xfrm>
              <a:off x="1004426" y="272722"/>
              <a:ext cx="37068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rPr>
                <a:t>Future work</a:t>
              </a:r>
              <a:endParaRPr b="1" sz="3000">
                <a:solidFill>
                  <a:schemeClr val="lt1"/>
                </a:solidFill>
                <a:latin typeface="Arial"/>
                <a:ea typeface="Arial"/>
                <a:cs typeface="Arial"/>
                <a:sym typeface="Arial"/>
              </a:endParaRPr>
            </a:p>
          </p:txBody>
        </p:sp>
        <p:sp>
          <p:nvSpPr>
            <p:cNvPr id="752" name="Google Shape;752;p44"/>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753" name="Google Shape;753;p44"/>
          <p:cNvSpPr txBox="1"/>
          <p:nvPr/>
        </p:nvSpPr>
        <p:spPr>
          <a:xfrm>
            <a:off x="802800" y="1880325"/>
            <a:ext cx="10586400" cy="4631100"/>
          </a:xfrm>
          <a:prstGeom prst="rect">
            <a:avLst/>
          </a:prstGeom>
          <a:noFill/>
          <a:ln>
            <a:noFill/>
          </a:ln>
        </p:spPr>
        <p:txBody>
          <a:bodyPr anchorCtr="0" anchor="t" bIns="91425" lIns="91425" spcFirstLastPara="1" rIns="91425" wrap="square" tIns="91425">
            <a:normAutofit/>
          </a:bodyPr>
          <a:lstStyle/>
          <a:p>
            <a:pPr indent="-387350" lvl="0" marL="457200" rtl="0" algn="l">
              <a:lnSpc>
                <a:spcPct val="150000"/>
              </a:lnSpc>
              <a:spcBef>
                <a:spcPts val="0"/>
              </a:spcBef>
              <a:spcAft>
                <a:spcPts val="0"/>
              </a:spcAft>
              <a:buClr>
                <a:srgbClr val="004974"/>
              </a:buClr>
              <a:buSzPts val="2500"/>
              <a:buChar char="●"/>
            </a:pPr>
            <a:r>
              <a:rPr b="1" lang="en-US" sz="2500">
                <a:solidFill>
                  <a:srgbClr val="004974"/>
                </a:solidFill>
              </a:rPr>
              <a:t>Experiment with Detecting Drone in hovering and moving status is </a:t>
            </a:r>
            <a:r>
              <a:rPr b="1" lang="en-US" sz="2500">
                <a:solidFill>
                  <a:schemeClr val="lt1"/>
                </a:solidFill>
                <a:highlight>
                  <a:srgbClr val="004974"/>
                </a:highlight>
              </a:rPr>
              <a:t>more reasonable</a:t>
            </a:r>
            <a:r>
              <a:rPr b="1" lang="en-US" sz="2500">
                <a:solidFill>
                  <a:srgbClr val="004974"/>
                </a:solidFill>
                <a:highlight>
                  <a:srgbClr val="004974"/>
                </a:highlight>
              </a:rPr>
              <a:t>.</a:t>
            </a:r>
            <a:endParaRPr b="1" sz="2500">
              <a:solidFill>
                <a:srgbClr val="004974"/>
              </a:solidFill>
              <a:highlight>
                <a:srgbClr val="004974"/>
              </a:highlight>
            </a:endParaRPr>
          </a:p>
          <a:p>
            <a:pPr indent="-387350" lvl="0" marL="457200" rtl="0" algn="l">
              <a:lnSpc>
                <a:spcPct val="150000"/>
              </a:lnSpc>
              <a:spcBef>
                <a:spcPts val="0"/>
              </a:spcBef>
              <a:spcAft>
                <a:spcPts val="0"/>
              </a:spcAft>
              <a:buClr>
                <a:srgbClr val="004974"/>
              </a:buClr>
              <a:buSzPts val="2500"/>
              <a:buChar char="●"/>
            </a:pPr>
            <a:r>
              <a:rPr b="1" lang="en-US" sz="2500">
                <a:solidFill>
                  <a:srgbClr val="004974"/>
                </a:solidFill>
              </a:rPr>
              <a:t>The distance between detecting drone and target drone will be </a:t>
            </a:r>
            <a:r>
              <a:rPr b="1" lang="en-US" sz="2500">
                <a:solidFill>
                  <a:schemeClr val="lt1"/>
                </a:solidFill>
                <a:highlight>
                  <a:srgbClr val="004974"/>
                </a:highlight>
              </a:rPr>
              <a:t>20m~100m.</a:t>
            </a:r>
            <a:endParaRPr b="1" sz="2500">
              <a:solidFill>
                <a:schemeClr val="lt1"/>
              </a:solidFill>
              <a:highlight>
                <a:srgbClr val="004974"/>
              </a:highlight>
            </a:endParaRPr>
          </a:p>
          <a:p>
            <a:pPr indent="-387350" lvl="0" marL="457200" rtl="0" algn="l">
              <a:lnSpc>
                <a:spcPct val="150000"/>
              </a:lnSpc>
              <a:spcBef>
                <a:spcPts val="0"/>
              </a:spcBef>
              <a:spcAft>
                <a:spcPts val="0"/>
              </a:spcAft>
              <a:buClr>
                <a:srgbClr val="004974"/>
              </a:buClr>
              <a:buSzPts val="2500"/>
              <a:buChar char="●"/>
            </a:pPr>
            <a:r>
              <a:rPr b="1" lang="en-US" sz="2500">
                <a:solidFill>
                  <a:srgbClr val="004974"/>
                </a:solidFill>
              </a:rPr>
              <a:t>Various type of drones will be sued as a target drone.</a:t>
            </a:r>
            <a:endParaRPr b="1" sz="2500">
              <a:solidFill>
                <a:srgbClr val="004974"/>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grpSp>
        <p:nvGrpSpPr>
          <p:cNvPr id="758" name="Google Shape;758;g14320eb3736_0_94"/>
          <p:cNvGrpSpPr/>
          <p:nvPr/>
        </p:nvGrpSpPr>
        <p:grpSpPr>
          <a:xfrm>
            <a:off x="0" y="0"/>
            <a:ext cx="12192000" cy="1099502"/>
            <a:chOff x="0" y="-3"/>
            <a:chExt cx="12192000" cy="1099502"/>
          </a:xfrm>
        </p:grpSpPr>
        <p:sp>
          <p:nvSpPr>
            <p:cNvPr id="759" name="Google Shape;759;g14320eb3736_0_94"/>
            <p:cNvSpPr/>
            <p:nvPr/>
          </p:nvSpPr>
          <p:spPr>
            <a:xfrm>
              <a:off x="0" y="-1"/>
              <a:ext cx="12192000" cy="1099500"/>
            </a:xfrm>
            <a:prstGeom prst="rect">
              <a:avLst/>
            </a:prstGeom>
            <a:gradFill>
              <a:gsLst>
                <a:gs pos="0">
                  <a:srgbClr val="023452"/>
                </a:gs>
                <a:gs pos="50000">
                  <a:srgbClr val="023452"/>
                </a:gs>
                <a:gs pos="100000">
                  <a:srgbClr val="024265"/>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60" name="Google Shape;760;g14320eb3736_0_94"/>
            <p:cNvSpPr txBox="1"/>
            <p:nvPr/>
          </p:nvSpPr>
          <p:spPr>
            <a:xfrm>
              <a:off x="1004423" y="272728"/>
              <a:ext cx="23166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rPr>
                <a:t>Reference</a:t>
              </a:r>
              <a:endParaRPr b="1" sz="3000">
                <a:solidFill>
                  <a:schemeClr val="lt1"/>
                </a:solidFill>
                <a:latin typeface="Arial"/>
                <a:ea typeface="Arial"/>
                <a:cs typeface="Arial"/>
                <a:sym typeface="Arial"/>
              </a:endParaRPr>
            </a:p>
          </p:txBody>
        </p:sp>
        <p:sp>
          <p:nvSpPr>
            <p:cNvPr id="761" name="Google Shape;761;g14320eb3736_0_94"/>
            <p:cNvSpPr/>
            <p:nvPr/>
          </p:nvSpPr>
          <p:spPr>
            <a:xfrm>
              <a:off x="587829" y="-3"/>
              <a:ext cx="282900" cy="82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762" name="Google Shape;762;g14320eb3736_0_94"/>
          <p:cNvSpPr txBox="1"/>
          <p:nvPr>
            <p:ph idx="1" type="body"/>
          </p:nvPr>
        </p:nvSpPr>
        <p:spPr>
          <a:xfrm>
            <a:off x="514654" y="1588504"/>
            <a:ext cx="11162700" cy="4863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8"/>
              <a:buNone/>
            </a:pPr>
            <a:r>
              <a:rPr lang="en-US" sz="1000">
                <a:highlight>
                  <a:srgbClr val="FFFFFF"/>
                </a:highlight>
                <a:latin typeface="Arial"/>
                <a:ea typeface="Arial"/>
                <a:cs typeface="Arial"/>
                <a:sym typeface="Arial"/>
              </a:rPr>
              <a:t>[1]Grand View Research, 2021. Commercial Drone Market Size, Share Trends Analysis Report by Product, by Application, by End-use, by Region, and Segment Forecasts, 2021-2028, April., 26, 2021.</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None/>
            </a:pPr>
            <a:r>
              <a:rPr lang="en-US" sz="1000">
                <a:highlight>
                  <a:srgbClr val="FFFFFF"/>
                </a:highlight>
                <a:latin typeface="Arial"/>
                <a:ea typeface="Arial"/>
                <a:cs typeface="Arial"/>
                <a:sym typeface="Arial"/>
              </a:rPr>
              <a:t>[2] Meisenzahl, M., 2020. UPS will start delivering CVS prescriptions by drone in Florida —here’s how it works. INSIDER,</a:t>
            </a:r>
            <a:r>
              <a:rPr lang="en-US" sz="1000">
                <a:highlight>
                  <a:srgbClr val="FFFFFF"/>
                </a:highlight>
                <a:latin typeface="Arial"/>
                <a:ea typeface="Arial"/>
                <a:cs typeface="Arial"/>
                <a:sym typeface="Arial"/>
              </a:rPr>
              <a:t> </a:t>
            </a:r>
            <a:r>
              <a:rPr lang="en-US" sz="1000">
                <a:highlight>
                  <a:srgbClr val="FFFFFF"/>
                </a:highlight>
                <a:latin typeface="Arial"/>
                <a:ea typeface="Arial"/>
                <a:cs typeface="Arial"/>
                <a:sym typeface="Arial"/>
              </a:rPr>
              <a:t>https://www.businessinsider.com/ups-deliver-cvs-prescription-medications-by-drone-the-villages-2020-4.</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[3]Motlagh, Naser Hossein, Miloud Bagaa, and Tarik Taleb. ”UAV-based IoT platform: A crowd surveillance use case.” IEEE Communications Magazine 55.2 (2017): 128-134.</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[4]Stevenson, B., 2016. A320 collision heightens UAV safety concerns.FlightGlobal,https://www.flightglobal.com/civil-uavs/a320-collision-heightens-uav-safety-concerns/120348.article.</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[5]Science and Technology. 2022. Counter-Unmanned Aircraft Systems (C-UAS), https://www.dhs.gov/science-and-technology/counter-unmanned-aircraft-systems-c-uas.</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[6]GUAN, X., LYU, R., SHI, H. and CHEN, J., 2020. A survey of safety separation management and collision avoidance approaches of civil UAS operating in integration national airspace system.</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Chinese Journal of Aeronautics , 33(11), pp.2851-2863.</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[7]Yang, Bowon, et al. ”UAV detection system with multiple acoustic nodes using machine learning models.” 2019 Third IEEE International Conference on Robotic Computing (IRC). IEEE, 2019.</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[8]McCoy, James, et al. ”Ensemble Deep Learning for Sustainable Mul-timodal UAV Classification.”IEEE Transactions on Intelligent Trans-portation Systems(2022).</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[9]Abdullah, H., 2015. Man Detained for Flying Drone Near White House.NEWS,https://www.nbcnews.com/news/us-20news/20man-20detained-20trying-20fly-20drone-20near-20white-20house-20n359011</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None/>
            </a:pPr>
            <a:r>
              <a:rPr lang="en-US" sz="1000">
                <a:highlight>
                  <a:srgbClr val="FFFFFF"/>
                </a:highlight>
                <a:latin typeface="Arial"/>
                <a:ea typeface="Arial"/>
                <a:cs typeface="Arial"/>
                <a:sym typeface="Arial"/>
              </a:rPr>
              <a:t>[10]A. R. Wagoner, D. K. Schrader and E. T. Matson, ”Towards a vision-based targeting system for counter unmanned aerial systems (CUAS),”</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2017 IEEE International Conference on Computational Intelligence and Virtual Environments for Measurement Systems and Applications(CIVEMSA)</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 2017, pp. 237-242, doi: 10.1109/CIVEMSA.2017.7995333.</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[11]Yasin, Jawad N., et al. ”Unmanned aerial vehicles (uavs): Collision avoidance systems and approaches.” IEEE access 8 (2020): 105139-105155.</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[12]</a:t>
            </a:r>
            <a:r>
              <a:rPr lang="en-US" sz="1000">
                <a:highlight>
                  <a:srgbClr val="FFFFFF"/>
                </a:highlight>
                <a:latin typeface="Arial"/>
                <a:ea typeface="Arial"/>
                <a:cs typeface="Arial"/>
                <a:sym typeface="Arial"/>
              </a:rPr>
              <a:t>S</a:t>
            </a:r>
            <a:r>
              <a:rPr lang="en-US" sz="1000">
                <a:highlight>
                  <a:srgbClr val="FFFFFF"/>
                </a:highlight>
                <a:latin typeface="Arial"/>
                <a:ea typeface="Arial"/>
                <a:cs typeface="Arial"/>
                <a:sym typeface="Arial"/>
              </a:rPr>
              <a:t>harma, Sachin Umesh, and Dharmesh J. Shah. ”A practical animal de-</a:t>
            </a:r>
            <a:r>
              <a:rPr lang="en-US" sz="1000">
                <a:highlight>
                  <a:srgbClr val="FFFFFF"/>
                </a:highlight>
                <a:latin typeface="Arial"/>
                <a:ea typeface="Arial"/>
                <a:cs typeface="Arial"/>
                <a:sym typeface="Arial"/>
              </a:rPr>
              <a:t>t</a:t>
            </a:r>
            <a:r>
              <a:rPr lang="en-US" sz="1000">
                <a:highlight>
                  <a:srgbClr val="FFFFFF"/>
                </a:highlight>
                <a:latin typeface="Arial"/>
                <a:ea typeface="Arial"/>
                <a:cs typeface="Arial"/>
                <a:sym typeface="Arial"/>
              </a:rPr>
              <a:t>ection and collision avoidance system using computer vision technique.”IEEE Access 5 (2016): 347-358.</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t/>
            </a:r>
            <a:endParaRPr sz="1000">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358"/>
              <a:buFont typeface="Arial"/>
              <a:buNone/>
            </a:pPr>
            <a:r>
              <a:rPr lang="en-US" sz="1000">
                <a:highlight>
                  <a:srgbClr val="FFFFFF"/>
                </a:highlight>
                <a:latin typeface="Arial"/>
                <a:ea typeface="Arial"/>
                <a:cs typeface="Arial"/>
                <a:sym typeface="Arial"/>
              </a:rPr>
              <a:t>[13]Liu, Hao, et al. ”Drone detection based on an audio-assisted cameraarray.”2017 IEEE Third International Conference on Multimedia BigData (BigMM). IEEE, 2017.</a:t>
            </a:r>
            <a:endParaRPr sz="1000">
              <a:highlight>
                <a:srgbClr val="FFFFFF"/>
              </a:highlight>
              <a:latin typeface="Arial"/>
              <a:ea typeface="Arial"/>
              <a:cs typeface="Arial"/>
              <a:sym typeface="Arial"/>
            </a:endParaRPr>
          </a:p>
          <a:p>
            <a:pPr indent="0" lvl="0" marL="0" rtl="0" algn="l">
              <a:lnSpc>
                <a:spcPct val="80000"/>
              </a:lnSpc>
              <a:spcBef>
                <a:spcPts val="1000"/>
              </a:spcBef>
              <a:spcAft>
                <a:spcPts val="0"/>
              </a:spcAft>
              <a:buClr>
                <a:schemeClr val="dk1"/>
              </a:buClr>
              <a:buSzPts val="650"/>
              <a:buNone/>
            </a:pPr>
            <a:r>
              <a:t/>
            </a:r>
            <a:endParaRPr sz="65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5"/>
          <p:cNvSpPr txBox="1"/>
          <p:nvPr/>
        </p:nvSpPr>
        <p:spPr>
          <a:xfrm>
            <a:off x="4504803" y="3052899"/>
            <a:ext cx="3182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Thank you ☺</a:t>
            </a:r>
            <a:endParaRPr b="1" sz="3200">
              <a:solidFill>
                <a:schemeClr val="dk1"/>
              </a:solidFill>
              <a:latin typeface="Arial"/>
              <a:ea typeface="Arial"/>
              <a:cs typeface="Arial"/>
              <a:sym typeface="Arial"/>
            </a:endParaRPr>
          </a:p>
        </p:txBody>
      </p:sp>
      <p:sp>
        <p:nvSpPr>
          <p:cNvPr id="768" name="Google Shape;768;p45"/>
          <p:cNvSpPr/>
          <p:nvPr/>
        </p:nvSpPr>
        <p:spPr>
          <a:xfrm>
            <a:off x="587829" y="0"/>
            <a:ext cx="282900" cy="82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69" name="Google Shape;769;p45"/>
          <p:cNvSpPr/>
          <p:nvPr/>
        </p:nvSpPr>
        <p:spPr>
          <a:xfrm rot="5400000">
            <a:off x="6019099" y="-6019050"/>
            <a:ext cx="180000" cy="12218100"/>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70" name="Google Shape;770;p45"/>
          <p:cNvSpPr/>
          <p:nvPr/>
        </p:nvSpPr>
        <p:spPr>
          <a:xfrm rot="5400000">
            <a:off x="6005999" y="659200"/>
            <a:ext cx="180000" cy="12218100"/>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실외이(가) 표시된 사진&#10;&#10;자동 생성된 설명" id="150" name="Google Shape;150;p5"/>
          <p:cNvPicPr preferRelativeResize="0"/>
          <p:nvPr/>
        </p:nvPicPr>
        <p:blipFill rotWithShape="1">
          <a:blip r:embed="rId3">
            <a:alphaModFix/>
          </a:blip>
          <a:srcRect b="0" l="14857" r="0" t="0"/>
          <a:stretch/>
        </p:blipFill>
        <p:spPr>
          <a:xfrm>
            <a:off x="0" y="0"/>
            <a:ext cx="12192000" cy="6858000"/>
          </a:xfrm>
          <a:prstGeom prst="rect">
            <a:avLst/>
          </a:prstGeom>
          <a:noFill/>
          <a:ln>
            <a:noFill/>
          </a:ln>
        </p:spPr>
      </p:pic>
      <p:sp>
        <p:nvSpPr>
          <p:cNvPr id="151" name="Google Shape;151;p5"/>
          <p:cNvSpPr/>
          <p:nvPr/>
        </p:nvSpPr>
        <p:spPr>
          <a:xfrm rot="5400000">
            <a:off x="7986350" y="-638494"/>
            <a:ext cx="138156" cy="8273144"/>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52" name="Google Shape;152;p5"/>
          <p:cNvSpPr txBox="1"/>
          <p:nvPr/>
        </p:nvSpPr>
        <p:spPr>
          <a:xfrm>
            <a:off x="3918856" y="2754951"/>
            <a:ext cx="394372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2. Introduction</a:t>
            </a:r>
            <a:endParaRPr b="1" sz="3200">
              <a:solidFill>
                <a:schemeClr val="dk1"/>
              </a:solidFill>
              <a:latin typeface="Arial"/>
              <a:ea typeface="Arial"/>
              <a:cs typeface="Arial"/>
              <a:sym typeface="Arial"/>
            </a:endParaRPr>
          </a:p>
        </p:txBody>
      </p:sp>
      <p:sp>
        <p:nvSpPr>
          <p:cNvPr id="153" name="Google Shape;153;p5"/>
          <p:cNvSpPr txBox="1"/>
          <p:nvPr/>
        </p:nvSpPr>
        <p:spPr>
          <a:xfrm>
            <a:off x="356126" y="186227"/>
            <a:ext cx="30924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Deep Learning Method of</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Drone Detection </a:t>
            </a:r>
            <a:r>
              <a:rPr lang="en-US" sz="1600">
                <a:solidFill>
                  <a:schemeClr val="dk1"/>
                </a:solidFill>
              </a:rPr>
              <a:t>U</a:t>
            </a:r>
            <a:r>
              <a:rPr lang="en-US" sz="1600">
                <a:solidFill>
                  <a:schemeClr val="dk1"/>
                </a:solidFill>
                <a:latin typeface="Arial"/>
                <a:ea typeface="Arial"/>
                <a:cs typeface="Arial"/>
                <a:sym typeface="Arial"/>
              </a:rPr>
              <a:t>sing</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Acoustic and Visual Features</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
        <p:nvSpPr>
          <p:cNvPr id="154" name="Google Shape;154;p5"/>
          <p:cNvSpPr txBox="1"/>
          <p:nvPr/>
        </p:nvSpPr>
        <p:spPr>
          <a:xfrm>
            <a:off x="3918856" y="3697070"/>
            <a:ext cx="6879772"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2.1. Aim of The Project</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2.2. Process of Collecting Data</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2.3. Visualization of The Experiment</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55" name="Google Shape;155;p5"/>
          <p:cNvSpPr/>
          <p:nvPr/>
        </p:nvSpPr>
        <p:spPr>
          <a:xfrm flipH="1" rot="-5400000">
            <a:off x="-89602" y="523101"/>
            <a:ext cx="760832" cy="130629"/>
          </a:xfrm>
          <a:prstGeom prst="rect">
            <a:avLst/>
          </a:prstGeom>
          <a:solidFill>
            <a:srgbClr val="0234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grpSp>
        <p:nvGrpSpPr>
          <p:cNvPr id="161" name="Google Shape;161;p6"/>
          <p:cNvGrpSpPr/>
          <p:nvPr/>
        </p:nvGrpSpPr>
        <p:grpSpPr>
          <a:xfrm>
            <a:off x="0" y="-3"/>
            <a:ext cx="12192000" cy="1099460"/>
            <a:chOff x="0" y="-3"/>
            <a:chExt cx="12192000" cy="1099460"/>
          </a:xfrm>
        </p:grpSpPr>
        <p:sp>
          <p:nvSpPr>
            <p:cNvPr id="162" name="Google Shape;162;p6"/>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63" name="Google Shape;163;p6"/>
            <p:cNvSpPr txBox="1"/>
            <p:nvPr/>
          </p:nvSpPr>
          <p:spPr>
            <a:xfrm>
              <a:off x="1004423" y="272728"/>
              <a:ext cx="6346609"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2.</a:t>
              </a:r>
              <a:r>
                <a:rPr b="1" lang="en-US" sz="3000">
                  <a:solidFill>
                    <a:schemeClr val="lt1"/>
                  </a:solidFill>
                </a:rPr>
                <a:t>1</a:t>
              </a:r>
              <a:r>
                <a:rPr b="1" lang="en-US" sz="3000">
                  <a:solidFill>
                    <a:schemeClr val="lt1"/>
                  </a:solidFill>
                  <a:latin typeface="Arial"/>
                  <a:ea typeface="Arial"/>
                  <a:cs typeface="Arial"/>
                  <a:sym typeface="Arial"/>
                </a:rPr>
                <a:t>. Aim of the project: (</a:t>
              </a:r>
              <a:r>
                <a:rPr b="1" lang="en-US" sz="3000">
                  <a:solidFill>
                    <a:schemeClr val="lt1"/>
                  </a:solidFill>
                </a:rPr>
                <a:t>1</a:t>
              </a:r>
              <a:r>
                <a:rPr b="1" lang="en-US" sz="3000">
                  <a:solidFill>
                    <a:schemeClr val="lt1"/>
                  </a:solidFill>
                  <a:latin typeface="Arial"/>
                  <a:ea typeface="Arial"/>
                  <a:cs typeface="Arial"/>
                  <a:sym typeface="Arial"/>
                </a:rPr>
                <a:t>) CAS</a:t>
              </a:r>
              <a:endParaRPr b="1" sz="3000">
                <a:solidFill>
                  <a:schemeClr val="lt1"/>
                </a:solidFill>
                <a:latin typeface="Arial"/>
                <a:ea typeface="Arial"/>
                <a:cs typeface="Arial"/>
                <a:sym typeface="Arial"/>
              </a:endParaRPr>
            </a:p>
          </p:txBody>
        </p:sp>
        <p:sp>
          <p:nvSpPr>
            <p:cNvPr id="164" name="Google Shape;164;p6"/>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165" name="Google Shape;165;p6"/>
          <p:cNvPicPr preferRelativeResize="0"/>
          <p:nvPr/>
        </p:nvPicPr>
        <p:blipFill rotWithShape="1">
          <a:blip r:embed="rId3">
            <a:alphaModFix/>
          </a:blip>
          <a:srcRect b="0" l="0" r="0" t="0"/>
          <a:stretch/>
        </p:blipFill>
        <p:spPr>
          <a:xfrm>
            <a:off x="2286000" y="1439506"/>
            <a:ext cx="7620000" cy="5080000"/>
          </a:xfrm>
          <a:prstGeom prst="rect">
            <a:avLst/>
          </a:prstGeom>
          <a:noFill/>
          <a:ln>
            <a:noFill/>
          </a:ln>
        </p:spPr>
      </p:pic>
      <p:sp>
        <p:nvSpPr>
          <p:cNvPr id="166" name="Google Shape;166;p6"/>
          <p:cNvSpPr txBox="1"/>
          <p:nvPr/>
        </p:nvSpPr>
        <p:spPr>
          <a:xfrm>
            <a:off x="5803025" y="1617550"/>
            <a:ext cx="44556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solidFill>
                  <a:schemeClr val="dk1"/>
                </a:solidFill>
                <a:latin typeface="Malgun Gothic"/>
                <a:ea typeface="Malgun Gothic"/>
                <a:cs typeface="Malgun Gothic"/>
                <a:sym typeface="Malgun Gothic"/>
              </a:rPr>
              <a:t>CAS (</a:t>
            </a:r>
            <a:r>
              <a:rPr b="1" lang="en-US" sz="2100">
                <a:solidFill>
                  <a:schemeClr val="dk1"/>
                </a:solidFill>
                <a:latin typeface="Malgun Gothic"/>
                <a:ea typeface="Malgun Gothic"/>
                <a:cs typeface="Malgun Gothic"/>
                <a:sym typeface="Malgun Gothic"/>
              </a:rPr>
              <a:t>collision avoidance system)</a:t>
            </a:r>
            <a:endParaRPr b="1"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7"/>
          <p:cNvGrpSpPr/>
          <p:nvPr/>
        </p:nvGrpSpPr>
        <p:grpSpPr>
          <a:xfrm>
            <a:off x="0" y="0"/>
            <a:ext cx="12192000" cy="1099460"/>
            <a:chOff x="0" y="-3"/>
            <a:chExt cx="12192000" cy="1099460"/>
          </a:xfrm>
        </p:grpSpPr>
        <p:sp>
          <p:nvSpPr>
            <p:cNvPr id="173" name="Google Shape;173;p7"/>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4" name="Google Shape;174;p7"/>
            <p:cNvSpPr txBox="1"/>
            <p:nvPr/>
          </p:nvSpPr>
          <p:spPr>
            <a:xfrm>
              <a:off x="1004423" y="272728"/>
              <a:ext cx="672171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2.</a:t>
              </a:r>
              <a:r>
                <a:rPr b="1" lang="en-US" sz="3000">
                  <a:solidFill>
                    <a:schemeClr val="lt1"/>
                  </a:solidFill>
                </a:rPr>
                <a:t>2</a:t>
              </a:r>
              <a:r>
                <a:rPr b="1" lang="en-US" sz="3000">
                  <a:solidFill>
                    <a:schemeClr val="lt1"/>
                  </a:solidFill>
                  <a:latin typeface="Arial"/>
                  <a:ea typeface="Arial"/>
                  <a:cs typeface="Arial"/>
                  <a:sym typeface="Arial"/>
                </a:rPr>
                <a:t>. Aim of the project: (</a:t>
              </a:r>
              <a:r>
                <a:rPr b="1" lang="en-US" sz="3000">
                  <a:solidFill>
                    <a:schemeClr val="lt1"/>
                  </a:solidFill>
                </a:rPr>
                <a:t>2</a:t>
              </a:r>
              <a:r>
                <a:rPr b="1" lang="en-US" sz="3000">
                  <a:solidFill>
                    <a:schemeClr val="lt1"/>
                  </a:solidFill>
                  <a:latin typeface="Arial"/>
                  <a:ea typeface="Arial"/>
                  <a:cs typeface="Arial"/>
                  <a:sym typeface="Arial"/>
                </a:rPr>
                <a:t>) CUAS</a:t>
              </a:r>
              <a:endParaRPr b="1" sz="3000">
                <a:solidFill>
                  <a:schemeClr val="lt1"/>
                </a:solidFill>
                <a:latin typeface="Arial"/>
                <a:ea typeface="Arial"/>
                <a:cs typeface="Arial"/>
                <a:sym typeface="Arial"/>
              </a:endParaRPr>
            </a:p>
          </p:txBody>
        </p:sp>
        <p:sp>
          <p:nvSpPr>
            <p:cNvPr id="175" name="Google Shape;175;p7"/>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pic>
        <p:nvPicPr>
          <p:cNvPr id="176" name="Google Shape;176;p7"/>
          <p:cNvPicPr preferRelativeResize="0"/>
          <p:nvPr/>
        </p:nvPicPr>
        <p:blipFill rotWithShape="1">
          <a:blip r:embed="rId3">
            <a:alphaModFix/>
          </a:blip>
          <a:srcRect b="0" l="0" r="0" t="0"/>
          <a:stretch/>
        </p:blipFill>
        <p:spPr>
          <a:xfrm>
            <a:off x="1895963" y="1455800"/>
            <a:ext cx="8400075" cy="5056175"/>
          </a:xfrm>
          <a:prstGeom prst="rect">
            <a:avLst/>
          </a:prstGeom>
          <a:noFill/>
          <a:ln>
            <a:noFill/>
          </a:ln>
        </p:spPr>
      </p:pic>
      <p:sp>
        <p:nvSpPr>
          <p:cNvPr id="177" name="Google Shape;177;p7"/>
          <p:cNvSpPr txBox="1"/>
          <p:nvPr/>
        </p:nvSpPr>
        <p:spPr>
          <a:xfrm>
            <a:off x="5236900" y="1556875"/>
            <a:ext cx="54462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solidFill>
                  <a:schemeClr val="dk1"/>
                </a:solidFill>
                <a:latin typeface="Malgun Gothic"/>
                <a:ea typeface="Malgun Gothic"/>
                <a:cs typeface="Malgun Gothic"/>
                <a:sym typeface="Malgun Gothic"/>
              </a:rPr>
              <a:t>CUAS (Counter Unmanned Aerial System)</a:t>
            </a:r>
            <a:endParaRPr b="1" sz="2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pSp>
        <p:nvGrpSpPr>
          <p:cNvPr id="183" name="Google Shape;183;p8"/>
          <p:cNvGrpSpPr/>
          <p:nvPr/>
        </p:nvGrpSpPr>
        <p:grpSpPr>
          <a:xfrm>
            <a:off x="0" y="0"/>
            <a:ext cx="12192000" cy="1099460"/>
            <a:chOff x="0" y="-3"/>
            <a:chExt cx="12192000" cy="1099460"/>
          </a:xfrm>
        </p:grpSpPr>
        <p:sp>
          <p:nvSpPr>
            <p:cNvPr id="184" name="Google Shape;184;p8"/>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85" name="Google Shape;185;p8"/>
            <p:cNvSpPr txBox="1"/>
            <p:nvPr/>
          </p:nvSpPr>
          <p:spPr>
            <a:xfrm>
              <a:off x="1004423" y="272728"/>
              <a:ext cx="6303329"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2.2. Process of collecting data</a:t>
              </a:r>
              <a:endParaRPr b="1" sz="3000">
                <a:solidFill>
                  <a:schemeClr val="lt1"/>
                </a:solidFill>
                <a:latin typeface="Arial"/>
                <a:ea typeface="Arial"/>
                <a:cs typeface="Arial"/>
                <a:sym typeface="Arial"/>
              </a:endParaRPr>
            </a:p>
          </p:txBody>
        </p:sp>
        <p:sp>
          <p:nvSpPr>
            <p:cNvPr id="186" name="Google Shape;186;p8"/>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187" name="Google Shape;187;p8"/>
          <p:cNvGrpSpPr/>
          <p:nvPr/>
        </p:nvGrpSpPr>
        <p:grpSpPr>
          <a:xfrm>
            <a:off x="3309602" y="3200740"/>
            <a:ext cx="8452681" cy="1487407"/>
            <a:chOff x="1548850" y="2903913"/>
            <a:chExt cx="4219800" cy="1391400"/>
          </a:xfrm>
        </p:grpSpPr>
        <p:sp>
          <p:nvSpPr>
            <p:cNvPr id="188" name="Google Shape;188;p8"/>
            <p:cNvSpPr/>
            <p:nvPr/>
          </p:nvSpPr>
          <p:spPr>
            <a:xfrm>
              <a:off x="1925225" y="2903913"/>
              <a:ext cx="3341700" cy="1391400"/>
            </a:xfrm>
            <a:prstGeom prst="ellipse">
              <a:avLst/>
            </a:prstGeom>
            <a:noFill/>
            <a:ln cap="flat" cmpd="sng" w="9525">
              <a:solidFill>
                <a:srgbClr val="595959"/>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189" name="Google Shape;189;p8"/>
            <p:cNvSpPr/>
            <p:nvPr/>
          </p:nvSpPr>
          <p:spPr>
            <a:xfrm>
              <a:off x="1548850" y="3141276"/>
              <a:ext cx="4219800" cy="933300"/>
            </a:xfrm>
            <a:prstGeom prst="rect">
              <a:avLst/>
            </a:prstGeom>
            <a:solidFill>
              <a:srgbClr val="FFFFFF"/>
            </a:solid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grpSp>
      <p:grpSp>
        <p:nvGrpSpPr>
          <p:cNvPr id="190" name="Google Shape;190;p8"/>
          <p:cNvGrpSpPr/>
          <p:nvPr/>
        </p:nvGrpSpPr>
        <p:grpSpPr>
          <a:xfrm>
            <a:off x="1078819" y="3435088"/>
            <a:ext cx="1006143" cy="1074481"/>
            <a:chOff x="5075050" y="1277325"/>
            <a:chExt cx="574250" cy="562850"/>
          </a:xfrm>
        </p:grpSpPr>
        <p:sp>
          <p:nvSpPr>
            <p:cNvPr id="191" name="Google Shape;191;p8"/>
            <p:cNvSpPr/>
            <p:nvPr/>
          </p:nvSpPr>
          <p:spPr>
            <a:xfrm>
              <a:off x="5075050" y="127732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192" name="Google Shape;192;p8"/>
            <p:cNvSpPr/>
            <p:nvPr/>
          </p:nvSpPr>
          <p:spPr>
            <a:xfrm>
              <a:off x="5330100" y="127732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193" name="Google Shape;193;p8"/>
            <p:cNvSpPr/>
            <p:nvPr/>
          </p:nvSpPr>
          <p:spPr>
            <a:xfrm>
              <a:off x="5075050" y="152097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194" name="Google Shape;194;p8"/>
            <p:cNvSpPr/>
            <p:nvPr/>
          </p:nvSpPr>
          <p:spPr>
            <a:xfrm>
              <a:off x="5330100" y="152097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195" name="Google Shape;195;p8"/>
            <p:cNvSpPr/>
            <p:nvPr/>
          </p:nvSpPr>
          <p:spPr>
            <a:xfrm>
              <a:off x="5143500" y="1345750"/>
              <a:ext cx="433500" cy="433500"/>
            </a:xfrm>
            <a:prstGeom prst="plaque">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grpSp>
      <p:grpSp>
        <p:nvGrpSpPr>
          <p:cNvPr id="196" name="Google Shape;196;p8"/>
          <p:cNvGrpSpPr/>
          <p:nvPr/>
        </p:nvGrpSpPr>
        <p:grpSpPr>
          <a:xfrm>
            <a:off x="10203422" y="3435088"/>
            <a:ext cx="1006143" cy="1074481"/>
            <a:chOff x="5075050" y="1277325"/>
            <a:chExt cx="574250" cy="562850"/>
          </a:xfrm>
        </p:grpSpPr>
        <p:sp>
          <p:nvSpPr>
            <p:cNvPr id="197" name="Google Shape;197;p8"/>
            <p:cNvSpPr/>
            <p:nvPr/>
          </p:nvSpPr>
          <p:spPr>
            <a:xfrm>
              <a:off x="5075050" y="127732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198" name="Google Shape;198;p8"/>
            <p:cNvSpPr/>
            <p:nvPr/>
          </p:nvSpPr>
          <p:spPr>
            <a:xfrm>
              <a:off x="5330100" y="127732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199" name="Google Shape;199;p8"/>
            <p:cNvSpPr/>
            <p:nvPr/>
          </p:nvSpPr>
          <p:spPr>
            <a:xfrm>
              <a:off x="5075050" y="152097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200" name="Google Shape;200;p8"/>
            <p:cNvSpPr/>
            <p:nvPr/>
          </p:nvSpPr>
          <p:spPr>
            <a:xfrm>
              <a:off x="5330100" y="152097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201" name="Google Shape;201;p8"/>
            <p:cNvSpPr/>
            <p:nvPr/>
          </p:nvSpPr>
          <p:spPr>
            <a:xfrm>
              <a:off x="5143500" y="1345750"/>
              <a:ext cx="433500" cy="433500"/>
            </a:xfrm>
            <a:prstGeom prst="plaque">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grpSp>
      <p:cxnSp>
        <p:nvCxnSpPr>
          <p:cNvPr id="202" name="Google Shape;202;p8"/>
          <p:cNvCxnSpPr/>
          <p:nvPr/>
        </p:nvCxnSpPr>
        <p:spPr>
          <a:xfrm>
            <a:off x="4692435" y="4387039"/>
            <a:ext cx="5366700" cy="0"/>
          </a:xfrm>
          <a:prstGeom prst="straightConnector1">
            <a:avLst/>
          </a:prstGeom>
          <a:noFill/>
          <a:ln cap="flat" cmpd="sng" w="9525">
            <a:solidFill>
              <a:srgbClr val="595959"/>
            </a:solidFill>
            <a:prstDash val="solid"/>
            <a:round/>
            <a:headEnd len="med" w="med" type="triangle"/>
            <a:tailEnd len="sm" w="sm" type="none"/>
          </a:ln>
        </p:spPr>
      </p:cxnSp>
      <p:cxnSp>
        <p:nvCxnSpPr>
          <p:cNvPr id="203" name="Google Shape;203;p8"/>
          <p:cNvCxnSpPr/>
          <p:nvPr/>
        </p:nvCxnSpPr>
        <p:spPr>
          <a:xfrm>
            <a:off x="4692435" y="3531820"/>
            <a:ext cx="5366700" cy="0"/>
          </a:xfrm>
          <a:prstGeom prst="straightConnector1">
            <a:avLst/>
          </a:prstGeom>
          <a:noFill/>
          <a:ln cap="flat" cmpd="sng" w="9525">
            <a:solidFill>
              <a:srgbClr val="595959"/>
            </a:solidFill>
            <a:prstDash val="solid"/>
            <a:round/>
            <a:headEnd len="med" w="med" type="triangle"/>
            <a:tailEnd len="sm" w="sm" type="none"/>
          </a:ln>
        </p:spPr>
      </p:cxnSp>
      <p:pic>
        <p:nvPicPr>
          <p:cNvPr id="204" name="Google Shape;204;p8"/>
          <p:cNvPicPr preferRelativeResize="0"/>
          <p:nvPr/>
        </p:nvPicPr>
        <p:blipFill rotWithShape="1">
          <a:blip r:embed="rId3">
            <a:alphaModFix/>
          </a:blip>
          <a:srcRect b="0" l="17238" r="10875" t="0"/>
          <a:stretch/>
        </p:blipFill>
        <p:spPr>
          <a:xfrm>
            <a:off x="3933351" y="4096767"/>
            <a:ext cx="536702" cy="876850"/>
          </a:xfrm>
          <a:prstGeom prst="rect">
            <a:avLst/>
          </a:prstGeom>
          <a:noFill/>
          <a:ln>
            <a:noFill/>
          </a:ln>
        </p:spPr>
      </p:pic>
      <p:pic>
        <p:nvPicPr>
          <p:cNvPr id="205" name="Google Shape;205;p8"/>
          <p:cNvPicPr preferRelativeResize="0"/>
          <p:nvPr/>
        </p:nvPicPr>
        <p:blipFill rotWithShape="1">
          <a:blip r:embed="rId4">
            <a:alphaModFix/>
          </a:blip>
          <a:srcRect b="0" l="0" r="0" t="0"/>
          <a:stretch/>
        </p:blipFill>
        <p:spPr>
          <a:xfrm>
            <a:off x="3786985" y="3195248"/>
            <a:ext cx="791720" cy="876862"/>
          </a:xfrm>
          <a:prstGeom prst="rect">
            <a:avLst/>
          </a:prstGeom>
          <a:noFill/>
          <a:ln>
            <a:noFill/>
          </a:ln>
        </p:spPr>
      </p:pic>
      <p:cxnSp>
        <p:nvCxnSpPr>
          <p:cNvPr id="206" name="Google Shape;206;p8"/>
          <p:cNvCxnSpPr/>
          <p:nvPr/>
        </p:nvCxnSpPr>
        <p:spPr>
          <a:xfrm rot="10800000">
            <a:off x="2458555" y="3529334"/>
            <a:ext cx="1177500" cy="0"/>
          </a:xfrm>
          <a:prstGeom prst="straightConnector1">
            <a:avLst/>
          </a:prstGeom>
          <a:noFill/>
          <a:ln cap="flat" cmpd="sng" w="9525">
            <a:solidFill>
              <a:srgbClr val="595959"/>
            </a:solidFill>
            <a:prstDash val="dash"/>
            <a:round/>
            <a:headEnd len="sm" w="sm" type="none"/>
            <a:tailEnd len="sm" w="sm" type="none"/>
          </a:ln>
        </p:spPr>
      </p:cxnSp>
      <p:sp>
        <p:nvSpPr>
          <p:cNvPr id="207" name="Google Shape;207;p8"/>
          <p:cNvSpPr txBox="1"/>
          <p:nvPr/>
        </p:nvSpPr>
        <p:spPr>
          <a:xfrm>
            <a:off x="2530838" y="3015564"/>
            <a:ext cx="1173600" cy="4464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200"/>
              <a:buFont typeface="Arial"/>
              <a:buNone/>
            </a:pPr>
            <a:r>
              <a:rPr lang="en-US" sz="1700">
                <a:solidFill>
                  <a:schemeClr val="dk1"/>
                </a:solidFill>
                <a:latin typeface="Arial"/>
                <a:ea typeface="Arial"/>
                <a:cs typeface="Arial"/>
                <a:sym typeface="Arial"/>
              </a:rPr>
              <a:t>Attached</a:t>
            </a:r>
            <a:endParaRPr sz="1700">
              <a:solidFill>
                <a:schemeClr val="dk1"/>
              </a:solidFill>
              <a:latin typeface="Arial"/>
              <a:ea typeface="Arial"/>
              <a:cs typeface="Arial"/>
              <a:sym typeface="Arial"/>
            </a:endParaRPr>
          </a:p>
        </p:txBody>
      </p:sp>
      <p:sp>
        <p:nvSpPr>
          <p:cNvPr id="208" name="Google Shape;208;p8"/>
          <p:cNvSpPr txBox="1"/>
          <p:nvPr/>
        </p:nvSpPr>
        <p:spPr>
          <a:xfrm>
            <a:off x="2503714" y="4365040"/>
            <a:ext cx="1207200" cy="4464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200"/>
              <a:buFont typeface="Arial"/>
              <a:buNone/>
            </a:pPr>
            <a:r>
              <a:rPr lang="en-US" sz="1700">
                <a:solidFill>
                  <a:schemeClr val="dk1"/>
                </a:solidFill>
                <a:latin typeface="Arial"/>
                <a:ea typeface="Arial"/>
                <a:cs typeface="Arial"/>
                <a:sym typeface="Arial"/>
              </a:rPr>
              <a:t>Attached</a:t>
            </a:r>
            <a:endParaRPr sz="1700">
              <a:solidFill>
                <a:schemeClr val="dk1"/>
              </a:solidFill>
              <a:latin typeface="Arial"/>
              <a:ea typeface="Arial"/>
              <a:cs typeface="Arial"/>
              <a:sym typeface="Arial"/>
            </a:endParaRPr>
          </a:p>
        </p:txBody>
      </p:sp>
      <p:cxnSp>
        <p:nvCxnSpPr>
          <p:cNvPr id="209" name="Google Shape;209;p8"/>
          <p:cNvCxnSpPr/>
          <p:nvPr/>
        </p:nvCxnSpPr>
        <p:spPr>
          <a:xfrm rot="10800000">
            <a:off x="2458526" y="4349069"/>
            <a:ext cx="1177500" cy="0"/>
          </a:xfrm>
          <a:prstGeom prst="straightConnector1">
            <a:avLst/>
          </a:prstGeom>
          <a:noFill/>
          <a:ln cap="flat" cmpd="sng" w="9525">
            <a:solidFill>
              <a:srgbClr val="595959"/>
            </a:solidFill>
            <a:prstDash val="dash"/>
            <a:round/>
            <a:headEnd len="sm" w="sm" type="none"/>
            <a:tailEnd len="sm" w="sm" type="none"/>
          </a:ln>
        </p:spPr>
      </p:cxnSp>
      <p:sp>
        <p:nvSpPr>
          <p:cNvPr id="210" name="Google Shape;210;p8"/>
          <p:cNvSpPr txBox="1"/>
          <p:nvPr/>
        </p:nvSpPr>
        <p:spPr>
          <a:xfrm>
            <a:off x="1501359" y="1818972"/>
            <a:ext cx="3263400" cy="507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600"/>
              <a:buFont typeface="Arial"/>
              <a:buNone/>
            </a:pPr>
            <a:r>
              <a:rPr b="1" lang="en-US" sz="2100">
                <a:solidFill>
                  <a:schemeClr val="dk1"/>
                </a:solidFill>
                <a:latin typeface="Arial"/>
                <a:ea typeface="Arial"/>
                <a:cs typeface="Arial"/>
                <a:sym typeface="Arial"/>
              </a:rPr>
              <a:t>3. Camera</a:t>
            </a:r>
            <a:endParaRPr b="1" sz="2100">
              <a:solidFill>
                <a:schemeClr val="dk1"/>
              </a:solidFill>
              <a:latin typeface="Arial"/>
              <a:ea typeface="Arial"/>
              <a:cs typeface="Arial"/>
              <a:sym typeface="Arial"/>
            </a:endParaRPr>
          </a:p>
        </p:txBody>
      </p:sp>
      <p:sp>
        <p:nvSpPr>
          <p:cNvPr id="211" name="Google Shape;211;p8"/>
          <p:cNvSpPr txBox="1"/>
          <p:nvPr/>
        </p:nvSpPr>
        <p:spPr>
          <a:xfrm>
            <a:off x="1206440" y="5682623"/>
            <a:ext cx="3263400" cy="507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600"/>
              <a:buFont typeface="Arial"/>
              <a:buNone/>
            </a:pPr>
            <a:r>
              <a:rPr b="1" lang="en-US" sz="2100">
                <a:solidFill>
                  <a:schemeClr val="dk1"/>
                </a:solidFill>
                <a:latin typeface="Arial"/>
                <a:ea typeface="Arial"/>
                <a:cs typeface="Arial"/>
                <a:sym typeface="Arial"/>
              </a:rPr>
              <a:t>4. microphone</a:t>
            </a:r>
            <a:endParaRPr b="1" sz="2100">
              <a:solidFill>
                <a:schemeClr val="dk1"/>
              </a:solidFill>
              <a:latin typeface="Arial"/>
              <a:ea typeface="Arial"/>
              <a:cs typeface="Arial"/>
              <a:sym typeface="Arial"/>
            </a:endParaRPr>
          </a:p>
        </p:txBody>
      </p:sp>
      <p:cxnSp>
        <p:nvCxnSpPr>
          <p:cNvPr id="212" name="Google Shape;212;p8"/>
          <p:cNvCxnSpPr/>
          <p:nvPr/>
        </p:nvCxnSpPr>
        <p:spPr>
          <a:xfrm rot="10800000">
            <a:off x="4201723" y="2524114"/>
            <a:ext cx="0" cy="704100"/>
          </a:xfrm>
          <a:prstGeom prst="straightConnector1">
            <a:avLst/>
          </a:prstGeom>
          <a:noFill/>
          <a:ln cap="flat" cmpd="sng" w="9525">
            <a:solidFill>
              <a:srgbClr val="595959"/>
            </a:solidFill>
            <a:prstDash val="dot"/>
            <a:round/>
            <a:headEnd len="sm" w="sm" type="none"/>
            <a:tailEnd len="sm" w="sm" type="none"/>
          </a:ln>
        </p:spPr>
      </p:cxnSp>
      <p:cxnSp>
        <p:nvCxnSpPr>
          <p:cNvPr id="213" name="Google Shape;213;p8"/>
          <p:cNvCxnSpPr/>
          <p:nvPr/>
        </p:nvCxnSpPr>
        <p:spPr>
          <a:xfrm rot="10800000">
            <a:off x="4201706" y="4998454"/>
            <a:ext cx="0" cy="704100"/>
          </a:xfrm>
          <a:prstGeom prst="straightConnector1">
            <a:avLst/>
          </a:prstGeom>
          <a:noFill/>
          <a:ln cap="flat" cmpd="sng" w="9525">
            <a:solidFill>
              <a:srgbClr val="595959"/>
            </a:solidFill>
            <a:prstDash val="dot"/>
            <a:round/>
            <a:headEnd len="sm" w="sm" type="none"/>
            <a:tailEnd len="sm" w="sm" type="none"/>
          </a:ln>
        </p:spPr>
      </p:cxnSp>
      <p:sp>
        <p:nvSpPr>
          <p:cNvPr id="214" name="Google Shape;214;p8"/>
          <p:cNvSpPr txBox="1"/>
          <p:nvPr/>
        </p:nvSpPr>
        <p:spPr>
          <a:xfrm>
            <a:off x="6035243" y="2550647"/>
            <a:ext cx="3263400" cy="507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600"/>
              <a:buFont typeface="Arial"/>
              <a:buNone/>
            </a:pPr>
            <a:r>
              <a:rPr b="1" lang="en-US" sz="2100">
                <a:solidFill>
                  <a:schemeClr val="dk1"/>
                </a:solidFill>
                <a:latin typeface="Arial"/>
                <a:ea typeface="Arial"/>
                <a:cs typeface="Arial"/>
                <a:sym typeface="Arial"/>
              </a:rPr>
              <a:t>1. Video</a:t>
            </a:r>
            <a:endParaRPr b="1" sz="2100">
              <a:solidFill>
                <a:schemeClr val="dk1"/>
              </a:solidFill>
              <a:latin typeface="Arial"/>
              <a:ea typeface="Arial"/>
              <a:cs typeface="Arial"/>
              <a:sym typeface="Arial"/>
            </a:endParaRPr>
          </a:p>
        </p:txBody>
      </p:sp>
      <p:sp>
        <p:nvSpPr>
          <p:cNvPr id="215" name="Google Shape;215;p8"/>
          <p:cNvSpPr txBox="1"/>
          <p:nvPr/>
        </p:nvSpPr>
        <p:spPr>
          <a:xfrm>
            <a:off x="5975553" y="4741658"/>
            <a:ext cx="3263400" cy="507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600"/>
              <a:buFont typeface="Arial"/>
              <a:buNone/>
            </a:pPr>
            <a:r>
              <a:rPr b="1" lang="en-US" sz="2100">
                <a:solidFill>
                  <a:schemeClr val="dk1"/>
                </a:solidFill>
                <a:latin typeface="Arial"/>
                <a:ea typeface="Arial"/>
                <a:cs typeface="Arial"/>
                <a:sym typeface="Arial"/>
              </a:rPr>
              <a:t>2. Audio</a:t>
            </a:r>
            <a:endParaRPr b="1" sz="2100">
              <a:solidFill>
                <a:schemeClr val="dk1"/>
              </a:solidFill>
              <a:latin typeface="Arial"/>
              <a:ea typeface="Arial"/>
              <a:cs typeface="Arial"/>
              <a:sym typeface="Arial"/>
            </a:endParaRPr>
          </a:p>
        </p:txBody>
      </p:sp>
      <p:sp>
        <p:nvSpPr>
          <p:cNvPr id="216" name="Google Shape;216;p8"/>
          <p:cNvSpPr txBox="1"/>
          <p:nvPr/>
        </p:nvSpPr>
        <p:spPr>
          <a:xfrm>
            <a:off x="487800" y="4662440"/>
            <a:ext cx="2398200" cy="8313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023452"/>
              </a:buClr>
              <a:buSzPts val="1600"/>
              <a:buFont typeface="Arial"/>
              <a:buNone/>
            </a:pPr>
            <a:r>
              <a:rPr b="1" lang="en-US" sz="2100">
                <a:solidFill>
                  <a:srgbClr val="023452"/>
                </a:solidFill>
                <a:latin typeface="Arial"/>
                <a:ea typeface="Arial"/>
                <a:cs typeface="Arial"/>
                <a:sym typeface="Arial"/>
              </a:rPr>
              <a:t>Detecting</a:t>
            </a:r>
            <a:endParaRPr b="1" sz="2100">
              <a:solidFill>
                <a:srgbClr val="023452"/>
              </a:solidFill>
              <a:latin typeface="Arial"/>
              <a:ea typeface="Arial"/>
              <a:cs typeface="Arial"/>
              <a:sym typeface="Arial"/>
            </a:endParaRPr>
          </a:p>
          <a:p>
            <a:pPr indent="0" lvl="0" marL="0" marR="0" rtl="0" algn="ctr">
              <a:spcBef>
                <a:spcPts val="0"/>
              </a:spcBef>
              <a:spcAft>
                <a:spcPts val="0"/>
              </a:spcAft>
              <a:buClr>
                <a:srgbClr val="023452"/>
              </a:buClr>
              <a:buSzPts val="1600"/>
              <a:buFont typeface="Arial"/>
              <a:buNone/>
            </a:pPr>
            <a:r>
              <a:rPr b="1" lang="en-US" sz="2100">
                <a:solidFill>
                  <a:srgbClr val="023452"/>
                </a:solidFill>
                <a:latin typeface="Arial"/>
                <a:ea typeface="Arial"/>
                <a:cs typeface="Arial"/>
                <a:sym typeface="Arial"/>
              </a:rPr>
              <a:t>UAV</a:t>
            </a:r>
            <a:endParaRPr b="1" sz="2100">
              <a:solidFill>
                <a:srgbClr val="023452"/>
              </a:solidFill>
              <a:latin typeface="Arial"/>
              <a:ea typeface="Arial"/>
              <a:cs typeface="Arial"/>
              <a:sym typeface="Arial"/>
            </a:endParaRPr>
          </a:p>
        </p:txBody>
      </p:sp>
      <p:sp>
        <p:nvSpPr>
          <p:cNvPr id="217" name="Google Shape;217;p8"/>
          <p:cNvSpPr txBox="1"/>
          <p:nvPr/>
        </p:nvSpPr>
        <p:spPr>
          <a:xfrm>
            <a:off x="10029393" y="4586812"/>
            <a:ext cx="1387800" cy="8313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023452"/>
              </a:buClr>
              <a:buSzPts val="1600"/>
              <a:buFont typeface="Arial"/>
              <a:buNone/>
            </a:pPr>
            <a:r>
              <a:rPr b="1" lang="en-US" sz="2100">
                <a:solidFill>
                  <a:srgbClr val="023452"/>
                </a:solidFill>
                <a:latin typeface="Arial"/>
                <a:ea typeface="Arial"/>
                <a:cs typeface="Arial"/>
                <a:sym typeface="Arial"/>
              </a:rPr>
              <a:t>Target</a:t>
            </a:r>
            <a:endParaRPr b="1" sz="2100">
              <a:solidFill>
                <a:srgbClr val="023452"/>
              </a:solidFill>
              <a:latin typeface="Arial"/>
              <a:ea typeface="Arial"/>
              <a:cs typeface="Arial"/>
              <a:sym typeface="Arial"/>
            </a:endParaRPr>
          </a:p>
          <a:p>
            <a:pPr indent="0" lvl="0" marL="0" marR="0" rtl="0" algn="ctr">
              <a:spcBef>
                <a:spcPts val="0"/>
              </a:spcBef>
              <a:spcAft>
                <a:spcPts val="0"/>
              </a:spcAft>
              <a:buClr>
                <a:srgbClr val="023452"/>
              </a:buClr>
              <a:buSzPts val="1600"/>
              <a:buFont typeface="Arial"/>
              <a:buNone/>
            </a:pPr>
            <a:r>
              <a:rPr b="1" lang="en-US" sz="2100">
                <a:solidFill>
                  <a:srgbClr val="023452"/>
                </a:solidFill>
                <a:latin typeface="Arial"/>
                <a:ea typeface="Arial"/>
                <a:cs typeface="Arial"/>
                <a:sym typeface="Arial"/>
              </a:rPr>
              <a:t>UAV</a:t>
            </a:r>
            <a:endParaRPr b="1" sz="2100">
              <a:solidFill>
                <a:srgbClr val="023452"/>
              </a:solidFill>
              <a:latin typeface="Arial"/>
              <a:ea typeface="Arial"/>
              <a:cs typeface="Arial"/>
              <a:sym typeface="Arial"/>
            </a:endParaRPr>
          </a:p>
        </p:txBody>
      </p:sp>
      <p:cxnSp>
        <p:nvCxnSpPr>
          <p:cNvPr id="218" name="Google Shape;218;p8"/>
          <p:cNvCxnSpPr>
            <a:stCxn id="214" idx="1"/>
          </p:cNvCxnSpPr>
          <p:nvPr/>
        </p:nvCxnSpPr>
        <p:spPr>
          <a:xfrm rot="10800000">
            <a:off x="4025543" y="2077097"/>
            <a:ext cx="2009700" cy="727500"/>
          </a:xfrm>
          <a:prstGeom prst="curvedConnector3">
            <a:avLst>
              <a:gd fmla="val 50000" name="adj1"/>
            </a:avLst>
          </a:prstGeom>
          <a:noFill/>
          <a:ln cap="flat" cmpd="sng" w="9525">
            <a:solidFill>
              <a:srgbClr val="595959"/>
            </a:solidFill>
            <a:prstDash val="dash"/>
            <a:round/>
            <a:headEnd len="sm" w="sm" type="none"/>
            <a:tailEnd len="med" w="med" type="stealth"/>
          </a:ln>
        </p:spPr>
      </p:cxnSp>
      <p:cxnSp>
        <p:nvCxnSpPr>
          <p:cNvPr id="219" name="Google Shape;219;p8"/>
          <p:cNvCxnSpPr>
            <a:stCxn id="215" idx="1"/>
          </p:cNvCxnSpPr>
          <p:nvPr/>
        </p:nvCxnSpPr>
        <p:spPr>
          <a:xfrm flipH="1">
            <a:off x="4153053" y="4995608"/>
            <a:ext cx="1822500" cy="912300"/>
          </a:xfrm>
          <a:prstGeom prst="curvedConnector3">
            <a:avLst>
              <a:gd fmla="val 50000" name="adj1"/>
            </a:avLst>
          </a:prstGeom>
          <a:noFill/>
          <a:ln cap="flat" cmpd="sng" w="9525">
            <a:solidFill>
              <a:srgbClr val="595959"/>
            </a:solidFill>
            <a:prstDash val="dash"/>
            <a:round/>
            <a:headEnd len="sm" w="sm"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pSp>
        <p:nvGrpSpPr>
          <p:cNvPr id="225" name="Google Shape;225;p9"/>
          <p:cNvGrpSpPr/>
          <p:nvPr/>
        </p:nvGrpSpPr>
        <p:grpSpPr>
          <a:xfrm>
            <a:off x="0" y="0"/>
            <a:ext cx="12192000" cy="1099460"/>
            <a:chOff x="0" y="-3"/>
            <a:chExt cx="12192000" cy="1099460"/>
          </a:xfrm>
        </p:grpSpPr>
        <p:sp>
          <p:nvSpPr>
            <p:cNvPr id="226" name="Google Shape;226;p9"/>
            <p:cNvSpPr/>
            <p:nvPr/>
          </p:nvSpPr>
          <p:spPr>
            <a:xfrm>
              <a:off x="0" y="-1"/>
              <a:ext cx="12192000" cy="1099458"/>
            </a:xfrm>
            <a:prstGeom prst="rect">
              <a:avLst/>
            </a:prstGeom>
            <a:gradFill>
              <a:gsLst>
                <a:gs pos="0">
                  <a:srgbClr val="023452"/>
                </a:gs>
                <a:gs pos="50000">
                  <a:srgbClr val="023452"/>
                </a:gs>
                <a:gs pos="100000">
                  <a:srgbClr val="024265"/>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27" name="Google Shape;227;p9"/>
            <p:cNvSpPr txBox="1"/>
            <p:nvPr/>
          </p:nvSpPr>
          <p:spPr>
            <a:xfrm>
              <a:off x="1004423" y="272728"/>
              <a:ext cx="744947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Arial"/>
                  <a:ea typeface="Arial"/>
                  <a:cs typeface="Arial"/>
                  <a:sym typeface="Arial"/>
                </a:rPr>
                <a:t>2.3. Visualization of the experiment</a:t>
              </a:r>
              <a:endParaRPr b="1" sz="3000">
                <a:solidFill>
                  <a:schemeClr val="lt1"/>
                </a:solidFill>
                <a:latin typeface="Arial"/>
                <a:ea typeface="Arial"/>
                <a:cs typeface="Arial"/>
                <a:sym typeface="Arial"/>
              </a:endParaRPr>
            </a:p>
          </p:txBody>
        </p:sp>
        <p:sp>
          <p:nvSpPr>
            <p:cNvPr id="228" name="Google Shape;228;p9"/>
            <p:cNvSpPr/>
            <p:nvPr/>
          </p:nvSpPr>
          <p:spPr>
            <a:xfrm>
              <a:off x="587829" y="-3"/>
              <a:ext cx="283028" cy="8267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229" name="Google Shape;229;p9"/>
          <p:cNvGrpSpPr/>
          <p:nvPr/>
        </p:nvGrpSpPr>
        <p:grpSpPr>
          <a:xfrm>
            <a:off x="1169189" y="1654824"/>
            <a:ext cx="9153799" cy="4954342"/>
            <a:chOff x="2100704" y="1687502"/>
            <a:chExt cx="7959825" cy="4071615"/>
          </a:xfrm>
        </p:grpSpPr>
        <p:sp>
          <p:nvSpPr>
            <p:cNvPr id="230" name="Google Shape;230;p9"/>
            <p:cNvSpPr/>
            <p:nvPr/>
          </p:nvSpPr>
          <p:spPr>
            <a:xfrm rot="9899992">
              <a:off x="6785400" y="2043912"/>
              <a:ext cx="1745016" cy="1479863"/>
            </a:xfrm>
            <a:prstGeom prst="flowChartInputOutput">
              <a:avLst/>
            </a:prstGeom>
            <a:solidFill>
              <a:srgbClr val="AEAEAE">
                <a:alpha val="57647"/>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cxnSp>
          <p:nvCxnSpPr>
            <p:cNvPr id="231" name="Google Shape;231;p9"/>
            <p:cNvCxnSpPr/>
            <p:nvPr/>
          </p:nvCxnSpPr>
          <p:spPr>
            <a:xfrm>
              <a:off x="4025946" y="2783844"/>
              <a:ext cx="3699900" cy="0"/>
            </a:xfrm>
            <a:prstGeom prst="straightConnector1">
              <a:avLst/>
            </a:prstGeom>
            <a:noFill/>
            <a:ln cap="flat" cmpd="sng" w="9525">
              <a:solidFill>
                <a:schemeClr val="dk2"/>
              </a:solidFill>
              <a:prstDash val="solid"/>
              <a:round/>
              <a:headEnd len="sm" w="sm" type="none"/>
              <a:tailEnd len="sm" w="sm" type="none"/>
            </a:ln>
          </p:spPr>
        </p:cxnSp>
        <p:grpSp>
          <p:nvGrpSpPr>
            <p:cNvPr id="232" name="Google Shape;232;p9"/>
            <p:cNvGrpSpPr/>
            <p:nvPr/>
          </p:nvGrpSpPr>
          <p:grpSpPr>
            <a:xfrm>
              <a:off x="7823195" y="2459078"/>
              <a:ext cx="662799" cy="649641"/>
              <a:chOff x="5075050" y="1277325"/>
              <a:chExt cx="574250" cy="562850"/>
            </a:xfrm>
          </p:grpSpPr>
          <p:sp>
            <p:nvSpPr>
              <p:cNvPr id="233" name="Google Shape;233;p9"/>
              <p:cNvSpPr/>
              <p:nvPr/>
            </p:nvSpPr>
            <p:spPr>
              <a:xfrm>
                <a:off x="5075050" y="127732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234" name="Google Shape;234;p9"/>
              <p:cNvSpPr/>
              <p:nvPr/>
            </p:nvSpPr>
            <p:spPr>
              <a:xfrm>
                <a:off x="5330100" y="127732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235" name="Google Shape;235;p9"/>
              <p:cNvSpPr/>
              <p:nvPr/>
            </p:nvSpPr>
            <p:spPr>
              <a:xfrm>
                <a:off x="5075050" y="152097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236" name="Google Shape;236;p9"/>
              <p:cNvSpPr/>
              <p:nvPr/>
            </p:nvSpPr>
            <p:spPr>
              <a:xfrm>
                <a:off x="5330100" y="152097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237" name="Google Shape;237;p9"/>
              <p:cNvSpPr/>
              <p:nvPr/>
            </p:nvSpPr>
            <p:spPr>
              <a:xfrm>
                <a:off x="5143500" y="1345750"/>
                <a:ext cx="433500" cy="433500"/>
              </a:xfrm>
              <a:prstGeom prst="plaque">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grpSp>
        <p:grpSp>
          <p:nvGrpSpPr>
            <p:cNvPr id="238" name="Google Shape;238;p9"/>
            <p:cNvGrpSpPr/>
            <p:nvPr/>
          </p:nvGrpSpPr>
          <p:grpSpPr>
            <a:xfrm>
              <a:off x="3266348" y="2459078"/>
              <a:ext cx="662799" cy="649641"/>
              <a:chOff x="5075050" y="1277325"/>
              <a:chExt cx="574250" cy="562850"/>
            </a:xfrm>
          </p:grpSpPr>
          <p:sp>
            <p:nvSpPr>
              <p:cNvPr id="239" name="Google Shape;239;p9"/>
              <p:cNvSpPr/>
              <p:nvPr/>
            </p:nvSpPr>
            <p:spPr>
              <a:xfrm>
                <a:off x="5075050" y="127732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240" name="Google Shape;240;p9"/>
              <p:cNvSpPr/>
              <p:nvPr/>
            </p:nvSpPr>
            <p:spPr>
              <a:xfrm>
                <a:off x="5330100" y="127732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241" name="Google Shape;241;p9"/>
              <p:cNvSpPr/>
              <p:nvPr/>
            </p:nvSpPr>
            <p:spPr>
              <a:xfrm>
                <a:off x="5075050" y="152097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242" name="Google Shape;242;p9"/>
              <p:cNvSpPr/>
              <p:nvPr/>
            </p:nvSpPr>
            <p:spPr>
              <a:xfrm>
                <a:off x="5330100" y="1520975"/>
                <a:ext cx="319200" cy="3192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sp>
            <p:nvSpPr>
              <p:cNvPr id="243" name="Google Shape;243;p9"/>
              <p:cNvSpPr/>
              <p:nvPr/>
            </p:nvSpPr>
            <p:spPr>
              <a:xfrm>
                <a:off x="5143500" y="1345750"/>
                <a:ext cx="433500" cy="433500"/>
              </a:xfrm>
              <a:prstGeom prst="plaque">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Malgun Gothic"/>
                  <a:buNone/>
                </a:pPr>
                <a:r>
                  <a:t/>
                </a:r>
                <a:endParaRPr sz="1800">
                  <a:solidFill>
                    <a:schemeClr val="dk1"/>
                  </a:solidFill>
                  <a:latin typeface="Malgun Gothic"/>
                  <a:ea typeface="Malgun Gothic"/>
                  <a:cs typeface="Malgun Gothic"/>
                  <a:sym typeface="Malgun Gothic"/>
                </a:endParaRPr>
              </a:p>
            </p:txBody>
          </p:sp>
        </p:grpSp>
        <p:cxnSp>
          <p:nvCxnSpPr>
            <p:cNvPr id="244" name="Google Shape;244;p9"/>
            <p:cNvCxnSpPr/>
            <p:nvPr/>
          </p:nvCxnSpPr>
          <p:spPr>
            <a:xfrm>
              <a:off x="3266135" y="5141456"/>
              <a:ext cx="5627100" cy="0"/>
            </a:xfrm>
            <a:prstGeom prst="straightConnector1">
              <a:avLst/>
            </a:prstGeom>
            <a:noFill/>
            <a:ln cap="flat" cmpd="sng" w="9525">
              <a:solidFill>
                <a:schemeClr val="dk2"/>
              </a:solidFill>
              <a:prstDash val="solid"/>
              <a:round/>
              <a:headEnd len="sm" w="sm" type="none"/>
              <a:tailEnd len="sm" w="sm" type="none"/>
            </a:ln>
          </p:spPr>
        </p:cxnSp>
        <p:cxnSp>
          <p:nvCxnSpPr>
            <p:cNvPr id="245" name="Google Shape;245;p9"/>
            <p:cNvCxnSpPr/>
            <p:nvPr/>
          </p:nvCxnSpPr>
          <p:spPr>
            <a:xfrm>
              <a:off x="4025946" y="2783844"/>
              <a:ext cx="0" cy="2357700"/>
            </a:xfrm>
            <a:prstGeom prst="straightConnector1">
              <a:avLst/>
            </a:prstGeom>
            <a:noFill/>
            <a:ln cap="flat" cmpd="sng" w="9525">
              <a:solidFill>
                <a:schemeClr val="dk2"/>
              </a:solidFill>
              <a:prstDash val="dash"/>
              <a:round/>
              <a:headEnd len="sm" w="sm" type="none"/>
              <a:tailEnd len="sm" w="sm" type="none"/>
            </a:ln>
          </p:spPr>
        </p:cxnSp>
        <p:cxnSp>
          <p:nvCxnSpPr>
            <p:cNvPr id="246" name="Google Shape;246;p9"/>
            <p:cNvCxnSpPr/>
            <p:nvPr/>
          </p:nvCxnSpPr>
          <p:spPr>
            <a:xfrm>
              <a:off x="7725947" y="2783844"/>
              <a:ext cx="0" cy="2357700"/>
            </a:xfrm>
            <a:prstGeom prst="straightConnector1">
              <a:avLst/>
            </a:prstGeom>
            <a:noFill/>
            <a:ln cap="flat" cmpd="sng" w="9525">
              <a:solidFill>
                <a:schemeClr val="dk2"/>
              </a:solidFill>
              <a:prstDash val="dash"/>
              <a:round/>
              <a:headEnd len="sm" w="sm" type="none"/>
              <a:tailEnd len="sm" w="sm" type="none"/>
            </a:ln>
          </p:spPr>
        </p:cxnSp>
        <p:sp>
          <p:nvSpPr>
            <p:cNvPr id="247" name="Google Shape;247;p9"/>
            <p:cNvSpPr txBox="1"/>
            <p:nvPr/>
          </p:nvSpPr>
          <p:spPr>
            <a:xfrm>
              <a:off x="3778127" y="5185109"/>
              <a:ext cx="611400" cy="3795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0m</a:t>
              </a:r>
              <a:endParaRPr b="1" sz="1800">
                <a:solidFill>
                  <a:schemeClr val="dk1"/>
                </a:solidFill>
                <a:latin typeface="Arial"/>
                <a:ea typeface="Arial"/>
                <a:cs typeface="Arial"/>
                <a:sym typeface="Arial"/>
              </a:endParaRPr>
            </a:p>
          </p:txBody>
        </p:sp>
        <p:sp>
          <p:nvSpPr>
            <p:cNvPr id="248" name="Google Shape;248;p9"/>
            <p:cNvSpPr txBox="1"/>
            <p:nvPr/>
          </p:nvSpPr>
          <p:spPr>
            <a:xfrm>
              <a:off x="7279896" y="5235512"/>
              <a:ext cx="891900" cy="3795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20m</a:t>
              </a:r>
              <a:endParaRPr b="1" sz="1800">
                <a:solidFill>
                  <a:schemeClr val="dk1"/>
                </a:solidFill>
                <a:latin typeface="Arial"/>
                <a:ea typeface="Arial"/>
                <a:cs typeface="Arial"/>
                <a:sym typeface="Arial"/>
              </a:endParaRPr>
            </a:p>
          </p:txBody>
        </p:sp>
        <p:sp>
          <p:nvSpPr>
            <p:cNvPr id="249" name="Google Shape;249;p9"/>
            <p:cNvSpPr txBox="1"/>
            <p:nvPr/>
          </p:nvSpPr>
          <p:spPr>
            <a:xfrm>
              <a:off x="2100704" y="3189965"/>
              <a:ext cx="1494900" cy="6072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023452"/>
                </a:buClr>
                <a:buSzPts val="1800"/>
                <a:buFont typeface="Arial"/>
                <a:buNone/>
              </a:pPr>
              <a:r>
                <a:rPr b="1" lang="en-US" sz="1800">
                  <a:solidFill>
                    <a:srgbClr val="023452"/>
                  </a:solidFill>
                </a:rPr>
                <a:t>Detecting</a:t>
              </a:r>
              <a:endParaRPr b="1" sz="1800">
                <a:solidFill>
                  <a:srgbClr val="023452"/>
                </a:solidFill>
              </a:endParaRPr>
            </a:p>
            <a:p>
              <a:pPr indent="0" lvl="0" marL="0" marR="0" rtl="0" algn="ctr">
                <a:spcBef>
                  <a:spcPts val="0"/>
                </a:spcBef>
                <a:spcAft>
                  <a:spcPts val="0"/>
                </a:spcAft>
                <a:buClr>
                  <a:srgbClr val="023452"/>
                </a:buClr>
                <a:buSzPts val="1800"/>
                <a:buFont typeface="Arial"/>
                <a:buNone/>
              </a:pPr>
              <a:r>
                <a:rPr b="1" lang="en-US" sz="1800">
                  <a:solidFill>
                    <a:srgbClr val="023452"/>
                  </a:solidFill>
                </a:rPr>
                <a:t>UAV</a:t>
              </a:r>
              <a:endParaRPr b="1" sz="1800">
                <a:solidFill>
                  <a:srgbClr val="023452"/>
                </a:solidFill>
              </a:endParaRPr>
            </a:p>
          </p:txBody>
        </p:sp>
        <p:sp>
          <p:nvSpPr>
            <p:cNvPr id="250" name="Google Shape;250;p9"/>
            <p:cNvSpPr txBox="1"/>
            <p:nvPr/>
          </p:nvSpPr>
          <p:spPr>
            <a:xfrm>
              <a:off x="8268372" y="3104085"/>
              <a:ext cx="1167300" cy="6072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rgbClr val="023452"/>
                </a:buClr>
                <a:buSzPts val="1800"/>
                <a:buFont typeface="Arial"/>
                <a:buNone/>
              </a:pPr>
              <a:r>
                <a:rPr b="1" lang="en-US" sz="1800">
                  <a:solidFill>
                    <a:srgbClr val="023452"/>
                  </a:solidFill>
                  <a:latin typeface="Arial"/>
                  <a:ea typeface="Arial"/>
                  <a:cs typeface="Arial"/>
                  <a:sym typeface="Arial"/>
                </a:rPr>
                <a:t>Target</a:t>
              </a:r>
              <a:endParaRPr b="1" sz="1800">
                <a:solidFill>
                  <a:srgbClr val="023452"/>
                </a:solidFill>
                <a:latin typeface="Arial"/>
                <a:ea typeface="Arial"/>
                <a:cs typeface="Arial"/>
                <a:sym typeface="Arial"/>
              </a:endParaRPr>
            </a:p>
            <a:p>
              <a:pPr indent="0" lvl="0" marL="0" marR="0" rtl="0" algn="ctr">
                <a:spcBef>
                  <a:spcPts val="0"/>
                </a:spcBef>
                <a:spcAft>
                  <a:spcPts val="0"/>
                </a:spcAft>
                <a:buClr>
                  <a:srgbClr val="023452"/>
                </a:buClr>
                <a:buSzPts val="1800"/>
                <a:buFont typeface="Arial"/>
                <a:buNone/>
              </a:pPr>
              <a:r>
                <a:rPr b="1" lang="en-US" sz="1800">
                  <a:solidFill>
                    <a:srgbClr val="023452"/>
                  </a:solidFill>
                  <a:latin typeface="Arial"/>
                  <a:ea typeface="Arial"/>
                  <a:cs typeface="Arial"/>
                  <a:sym typeface="Arial"/>
                </a:rPr>
                <a:t>UAV</a:t>
              </a:r>
              <a:endParaRPr b="1" sz="1800">
                <a:solidFill>
                  <a:srgbClr val="023452"/>
                </a:solidFill>
                <a:latin typeface="Arial"/>
                <a:ea typeface="Arial"/>
                <a:cs typeface="Arial"/>
                <a:sym typeface="Arial"/>
              </a:endParaRPr>
            </a:p>
          </p:txBody>
        </p:sp>
        <p:pic>
          <p:nvPicPr>
            <p:cNvPr id="251" name="Google Shape;251;p9"/>
            <p:cNvPicPr preferRelativeResize="0"/>
            <p:nvPr/>
          </p:nvPicPr>
          <p:blipFill rotWithShape="1">
            <a:blip r:embed="rId3">
              <a:alphaModFix/>
            </a:blip>
            <a:srcRect b="0" l="0" r="0" t="0"/>
            <a:stretch/>
          </p:blipFill>
          <p:spPr>
            <a:xfrm>
              <a:off x="3148304" y="1687502"/>
              <a:ext cx="497609" cy="497592"/>
            </a:xfrm>
            <a:prstGeom prst="rect">
              <a:avLst/>
            </a:prstGeom>
            <a:noFill/>
            <a:ln>
              <a:noFill/>
            </a:ln>
          </p:spPr>
        </p:pic>
        <p:cxnSp>
          <p:nvCxnSpPr>
            <p:cNvPr id="252" name="Google Shape;252;p9"/>
            <p:cNvCxnSpPr/>
            <p:nvPr/>
          </p:nvCxnSpPr>
          <p:spPr>
            <a:xfrm flipH="1">
              <a:off x="7114546" y="2783844"/>
              <a:ext cx="611400" cy="244500"/>
            </a:xfrm>
            <a:prstGeom prst="straightConnector1">
              <a:avLst/>
            </a:prstGeom>
            <a:noFill/>
            <a:ln cap="flat" cmpd="sng" w="9525">
              <a:solidFill>
                <a:schemeClr val="dk2"/>
              </a:solidFill>
              <a:prstDash val="solid"/>
              <a:round/>
              <a:headEnd len="sm" w="sm" type="none"/>
              <a:tailEnd len="med" w="med" type="triangle"/>
            </a:ln>
          </p:spPr>
        </p:cxnSp>
        <p:cxnSp>
          <p:nvCxnSpPr>
            <p:cNvPr id="253" name="Google Shape;253;p9"/>
            <p:cNvCxnSpPr/>
            <p:nvPr/>
          </p:nvCxnSpPr>
          <p:spPr>
            <a:xfrm rot="10800000">
              <a:off x="7719208" y="2106444"/>
              <a:ext cx="0" cy="677400"/>
            </a:xfrm>
            <a:prstGeom prst="straightConnector1">
              <a:avLst/>
            </a:prstGeom>
            <a:noFill/>
            <a:ln cap="flat" cmpd="sng" w="9525">
              <a:solidFill>
                <a:schemeClr val="dk2"/>
              </a:solidFill>
              <a:prstDash val="solid"/>
              <a:round/>
              <a:headEnd len="sm" w="sm" type="none"/>
              <a:tailEnd len="med" w="med" type="triangle"/>
            </a:ln>
          </p:spPr>
        </p:cxnSp>
        <p:sp>
          <p:nvSpPr>
            <p:cNvPr id="254" name="Google Shape;254;p9"/>
            <p:cNvSpPr txBox="1"/>
            <p:nvPr/>
          </p:nvSpPr>
          <p:spPr>
            <a:xfrm>
              <a:off x="5966457" y="2831189"/>
              <a:ext cx="1167300" cy="5565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Vertical</a:t>
              </a:r>
              <a:endParaRPr b="1" sz="1600">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range</a:t>
              </a:r>
              <a:endParaRPr b="1" sz="1600">
                <a:solidFill>
                  <a:schemeClr val="dk1"/>
                </a:solidFill>
                <a:latin typeface="Arial"/>
                <a:ea typeface="Arial"/>
                <a:cs typeface="Arial"/>
                <a:sym typeface="Arial"/>
              </a:endParaRPr>
            </a:p>
          </p:txBody>
        </p:sp>
        <p:sp>
          <p:nvSpPr>
            <p:cNvPr id="255" name="Google Shape;255;p9"/>
            <p:cNvSpPr txBox="1"/>
            <p:nvPr/>
          </p:nvSpPr>
          <p:spPr>
            <a:xfrm>
              <a:off x="4668939" y="5404817"/>
              <a:ext cx="2470500" cy="3543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Euclidean distance</a:t>
              </a:r>
              <a:endParaRPr b="1" sz="1600">
                <a:solidFill>
                  <a:schemeClr val="dk1"/>
                </a:solidFill>
                <a:latin typeface="Arial"/>
                <a:ea typeface="Arial"/>
                <a:cs typeface="Arial"/>
                <a:sym typeface="Arial"/>
              </a:endParaRPr>
            </a:p>
          </p:txBody>
        </p:sp>
        <p:sp>
          <p:nvSpPr>
            <p:cNvPr id="256" name="Google Shape;256;p9"/>
            <p:cNvSpPr txBox="1"/>
            <p:nvPr/>
          </p:nvSpPr>
          <p:spPr>
            <a:xfrm>
              <a:off x="8893229" y="4872951"/>
              <a:ext cx="1167300" cy="3795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ground</a:t>
              </a:r>
              <a:endParaRPr b="1" sz="1800">
                <a:solidFill>
                  <a:schemeClr val="dk1"/>
                </a:solidFill>
                <a:latin typeface="Arial"/>
                <a:ea typeface="Arial"/>
                <a:cs typeface="Arial"/>
                <a:sym typeface="Arial"/>
              </a:endParaRPr>
            </a:p>
          </p:txBody>
        </p:sp>
        <p:cxnSp>
          <p:nvCxnSpPr>
            <p:cNvPr id="257" name="Google Shape;257;p9"/>
            <p:cNvCxnSpPr>
              <a:stCxn id="251" idx="2"/>
              <a:endCxn id="251" idx="2"/>
            </p:cNvCxnSpPr>
            <p:nvPr/>
          </p:nvCxnSpPr>
          <p:spPr>
            <a:xfrm>
              <a:off x="3397109" y="2185094"/>
              <a:ext cx="0" cy="0"/>
            </a:xfrm>
            <a:prstGeom prst="straightConnector1">
              <a:avLst/>
            </a:prstGeom>
            <a:noFill/>
            <a:ln cap="flat" cmpd="sng" w="9525">
              <a:solidFill>
                <a:schemeClr val="dk2"/>
              </a:solidFill>
              <a:prstDash val="solid"/>
              <a:round/>
              <a:headEnd len="sm" w="sm" type="none"/>
              <a:tailEnd len="sm" w="sm" type="none"/>
            </a:ln>
          </p:spPr>
        </p:cxnSp>
        <p:cxnSp>
          <p:nvCxnSpPr>
            <p:cNvPr id="258" name="Google Shape;258;p9"/>
            <p:cNvCxnSpPr/>
            <p:nvPr/>
          </p:nvCxnSpPr>
          <p:spPr>
            <a:xfrm rot="10800000">
              <a:off x="3397100" y="2185106"/>
              <a:ext cx="0" cy="241200"/>
            </a:xfrm>
            <a:prstGeom prst="straightConnector1">
              <a:avLst/>
            </a:prstGeom>
            <a:noFill/>
            <a:ln cap="flat" cmpd="sng" w="9525">
              <a:solidFill>
                <a:srgbClr val="595959"/>
              </a:solidFill>
              <a:prstDash val="dot"/>
              <a:round/>
              <a:headEnd len="sm" w="sm" type="none"/>
              <a:tailEnd len="sm" w="sm" type="none"/>
            </a:ln>
          </p:spPr>
        </p:cxnSp>
        <p:cxnSp>
          <p:nvCxnSpPr>
            <p:cNvPr id="259" name="Google Shape;259;p9"/>
            <p:cNvCxnSpPr/>
            <p:nvPr/>
          </p:nvCxnSpPr>
          <p:spPr>
            <a:xfrm rot="10800000">
              <a:off x="3814600" y="2185106"/>
              <a:ext cx="0" cy="241200"/>
            </a:xfrm>
            <a:prstGeom prst="straightConnector1">
              <a:avLst/>
            </a:prstGeom>
            <a:noFill/>
            <a:ln cap="flat" cmpd="sng" w="9525">
              <a:solidFill>
                <a:srgbClr val="595959"/>
              </a:solidFill>
              <a:prstDash val="dot"/>
              <a:round/>
              <a:headEnd len="sm" w="sm" type="none"/>
              <a:tailEnd len="sm" w="sm" type="none"/>
            </a:ln>
          </p:spPr>
        </p:cxnSp>
      </p:grpSp>
      <p:pic>
        <p:nvPicPr>
          <p:cNvPr id="260" name="Google Shape;260;p9"/>
          <p:cNvPicPr preferRelativeResize="0"/>
          <p:nvPr/>
        </p:nvPicPr>
        <p:blipFill rotWithShape="1">
          <a:blip r:embed="rId4">
            <a:alphaModFix/>
          </a:blip>
          <a:srcRect b="0" l="17238" r="10876" t="0"/>
          <a:stretch/>
        </p:blipFill>
        <p:spPr>
          <a:xfrm>
            <a:off x="3000478" y="1537924"/>
            <a:ext cx="417498" cy="682100"/>
          </a:xfrm>
          <a:prstGeom prst="rect">
            <a:avLst/>
          </a:prstGeom>
          <a:noFill/>
          <a:ln>
            <a:noFill/>
          </a:ln>
        </p:spPr>
      </p:pic>
      <p:sp>
        <p:nvSpPr>
          <p:cNvPr id="261" name="Google Shape;261;p9"/>
          <p:cNvSpPr/>
          <p:nvPr/>
        </p:nvSpPr>
        <p:spPr>
          <a:xfrm>
            <a:off x="3417975" y="3036725"/>
            <a:ext cx="348897" cy="2774234"/>
          </a:xfrm>
          <a:custGeom>
            <a:rect b="b" l="l" r="r" t="t"/>
            <a:pathLst>
              <a:path extrusionOk="0" h="111853" w="22748">
                <a:moveTo>
                  <a:pt x="2556" y="0"/>
                </a:moveTo>
                <a:cubicBezTo>
                  <a:pt x="12367" y="14714"/>
                  <a:pt x="20611" y="31619"/>
                  <a:pt x="22370" y="49216"/>
                </a:cubicBezTo>
                <a:cubicBezTo>
                  <a:pt x="24576" y="71277"/>
                  <a:pt x="15677" y="96176"/>
                  <a:pt x="0" y="111853"/>
                </a:cubicBezTo>
              </a:path>
            </a:pathLst>
          </a:custGeom>
          <a:noFill/>
          <a:ln cap="flat" cmpd="sng" w="9525">
            <a:solidFill>
              <a:schemeClr val="dk2"/>
            </a:solidFill>
            <a:prstDash val="dot"/>
            <a:round/>
            <a:headEnd len="med" w="med" type="none"/>
            <a:tailEnd len="med" w="med" type="none"/>
          </a:ln>
        </p:spPr>
      </p:sp>
      <p:sp>
        <p:nvSpPr>
          <p:cNvPr id="262" name="Google Shape;262;p9"/>
          <p:cNvSpPr txBox="1"/>
          <p:nvPr/>
        </p:nvSpPr>
        <p:spPr>
          <a:xfrm>
            <a:off x="2940822" y="2542563"/>
            <a:ext cx="1303200" cy="4311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800"/>
              <a:buFont typeface="Arial"/>
              <a:buNone/>
            </a:pPr>
            <a:r>
              <a:rPr b="1" lang="en-US" sz="1600">
                <a:solidFill>
                  <a:schemeClr val="dk1"/>
                </a:solidFill>
              </a:rPr>
              <a:t>1</a:t>
            </a:r>
            <a:r>
              <a:rPr b="1" lang="en-US" sz="1600">
                <a:solidFill>
                  <a:schemeClr val="dk1"/>
                </a:solidFill>
                <a:latin typeface="Arial"/>
                <a:ea typeface="Arial"/>
                <a:cs typeface="Arial"/>
                <a:sym typeface="Arial"/>
              </a:rPr>
              <a:t>0m</a:t>
            </a:r>
            <a:endParaRPr b="1" sz="1600">
              <a:solidFill>
                <a:schemeClr val="dk1"/>
              </a:solidFill>
              <a:latin typeface="Arial"/>
              <a:ea typeface="Arial"/>
              <a:cs typeface="Arial"/>
              <a:sym typeface="Arial"/>
            </a:endParaRPr>
          </a:p>
        </p:txBody>
      </p:sp>
      <p:sp>
        <p:nvSpPr>
          <p:cNvPr id="263" name="Google Shape;263;p9"/>
          <p:cNvSpPr/>
          <p:nvPr/>
        </p:nvSpPr>
        <p:spPr>
          <a:xfrm rot="5400000">
            <a:off x="5399358" y="3892619"/>
            <a:ext cx="287648" cy="4250414"/>
          </a:xfrm>
          <a:custGeom>
            <a:rect b="b" l="l" r="r" t="t"/>
            <a:pathLst>
              <a:path extrusionOk="0" h="111853" w="22748">
                <a:moveTo>
                  <a:pt x="2556" y="0"/>
                </a:moveTo>
                <a:cubicBezTo>
                  <a:pt x="12367" y="14714"/>
                  <a:pt x="20611" y="31619"/>
                  <a:pt x="22370" y="49216"/>
                </a:cubicBezTo>
                <a:cubicBezTo>
                  <a:pt x="24576" y="71277"/>
                  <a:pt x="15677" y="96176"/>
                  <a:pt x="0" y="111853"/>
                </a:cubicBezTo>
              </a:path>
            </a:pathLst>
          </a:custGeom>
          <a:noFill/>
          <a:ln cap="flat" cmpd="sng" w="9525">
            <a:solidFill>
              <a:schemeClr val="dk2"/>
            </a:solidFill>
            <a:prstDash val="dot"/>
            <a:round/>
            <a:headEnd len="med" w="med" type="none"/>
            <a:tailEnd len="med" w="med" type="none"/>
          </a:ln>
        </p:spPr>
      </p:sp>
      <p:sp>
        <p:nvSpPr>
          <p:cNvPr id="264" name="Google Shape;264;p9"/>
          <p:cNvSpPr txBox="1"/>
          <p:nvPr/>
        </p:nvSpPr>
        <p:spPr>
          <a:xfrm>
            <a:off x="3638747" y="4149713"/>
            <a:ext cx="1303200" cy="4311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800"/>
              <a:buFont typeface="Arial"/>
              <a:buNone/>
            </a:pPr>
            <a:r>
              <a:rPr b="1" lang="en-US" sz="1600">
                <a:solidFill>
                  <a:schemeClr val="dk1"/>
                </a:solidFill>
              </a:rPr>
              <a:t>Altitude</a:t>
            </a:r>
            <a:endParaRPr b="1" sz="16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2022-08-02T11:22:26Z</dcterms:created>
  <dc:creator>허예은</dc:creator>
</cp:coreProperties>
</file>